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media/audio1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63" d="100"/>
          <a:sy n="163" d="100"/>
        </p:scale>
        <p:origin x="-132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76B258-1F96-4028-A137-93E446ACDCAF}" type="datetime1">
              <a:rPr lang="en-US" altLang="en-US"/>
              <a:pPr/>
              <a:t>17/02/15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8DCE19-1FDC-4B3D-A446-F1DF2E2594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39044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D0113F-3DF6-4737-9632-4BEBE4449680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40346528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73C2D-275F-44E5-A85B-2CE8CDEF8DA9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79869746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4BE18E-A544-4AEA-B2F5-EA1B62DB1AC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856296991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53F612-B553-40D7-BC16-1EE69F757AAE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860905584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3DD25E-DF76-40D2-B50E-28777F0FD567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40754784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B5F41A-129F-49E7-A970-4E9D4630AD39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92132697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7D3E41-75C6-4C7D-A463-9EE46EE76D91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992647068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BC4C59-8DF5-4E30-AD67-5DFB3B95DD0A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63926402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FAD5A-8B68-42CF-AED3-B195A40F0A81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216796920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8A9AD6-17A0-4AA8-8006-ACA130D4BD10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75920115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71C92-F7AC-40C5-AAEE-EB9073D2CC4F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55631740"/>
      </p:ext>
    </p:extLst>
  </p:cSld>
  <p:clrMapOvr>
    <a:masterClrMapping/>
  </p:clrMapOvr>
  <p:transition xmlns:p14="http://schemas.microsoft.com/office/powerpoint/2010/main"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A54FAF5-621C-42D2-A431-45C7F6B64BAD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pitchFamily="-110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0" charset="0"/>
          <a:ea typeface="MS PGothic" panose="020B0600070205080204" pitchFamily="34" charset="-128"/>
          <a:cs typeface="ＭＳ Ｐゴシック" pitchFamily="-11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0" charset="0"/>
          <a:ea typeface="MS PGothic" panose="020B0600070205080204" pitchFamily="34" charset="-128"/>
          <a:cs typeface="ＭＳ Ｐゴシック" pitchFamily="-11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0" charset="0"/>
          <a:ea typeface="MS PGothic" panose="020B0600070205080204" pitchFamily="34" charset="-128"/>
          <a:cs typeface="ＭＳ Ｐゴシック" pitchFamily="-11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0" charset="0"/>
          <a:ea typeface="MS PGothic" panose="020B0600070205080204" pitchFamily="34" charset="-128"/>
          <a:cs typeface="ＭＳ Ｐゴシック" pitchFamily="-11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0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0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0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itchFamily="-11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slide" Target="slide3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2.png"/><Relationship Id="rId7" Type="http://schemas.openxmlformats.org/officeDocument/2006/relationships/image" Target="../media/image4.gi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1.bin"/><Relationship Id="rId3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827584" y="836712"/>
            <a:ext cx="7620000" cy="48768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5400" dirty="0">
                <a:solidFill>
                  <a:schemeClr val="accent2"/>
                </a:solidFill>
                <a:latin typeface="Goudy Stout" panose="0202090407030B020401" pitchFamily="18" charset="0"/>
              </a:rPr>
              <a:t>Small </a:t>
            </a:r>
            <a:endParaRPr lang="en-AU" altLang="en-US" sz="5400" dirty="0" smtClean="0">
              <a:solidFill>
                <a:schemeClr val="accent2"/>
              </a:solidFill>
              <a:latin typeface="Goudy Stout" panose="0202090407030B020401" pitchFamily="18" charset="0"/>
            </a:endParaRPr>
          </a:p>
          <a:p>
            <a:pPr algn="ctr"/>
            <a:r>
              <a:rPr lang="en-AU" altLang="en-US" sz="5400" dirty="0" smtClean="0">
                <a:solidFill>
                  <a:schemeClr val="accent2"/>
                </a:solidFill>
                <a:latin typeface="Goudy Stout" panose="0202090407030B020401" pitchFamily="18" charset="0"/>
              </a:rPr>
              <a:t>Business</a:t>
            </a:r>
            <a:endParaRPr lang="en-AU" altLang="en-US" sz="5400" dirty="0">
              <a:solidFill>
                <a:schemeClr val="accent2"/>
              </a:solidFill>
              <a:latin typeface="Goudy Stout" panose="0202090407030B020401" pitchFamily="18" charset="0"/>
            </a:endParaRPr>
          </a:p>
          <a:p>
            <a:pPr algn="ctr"/>
            <a:r>
              <a:rPr lang="en-AU" altLang="en-US" sz="5400" dirty="0">
                <a:solidFill>
                  <a:schemeClr val="accent2"/>
                </a:solidFill>
                <a:latin typeface="Goudy Stout" panose="0202090407030B020401" pitchFamily="18" charset="0"/>
              </a:rPr>
              <a:t>Test</a:t>
            </a:r>
            <a:endParaRPr lang="en-AU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775339308"/>
      </p:ext>
    </p:extLst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2"/>
          <p:cNvSpPr>
            <a:spLocks noChangeArrowheads="1" noChangeShapeType="1" noTextEdit="1"/>
          </p:cNvSpPr>
          <p:nvPr/>
        </p:nvSpPr>
        <p:spPr bwMode="auto">
          <a:xfrm>
            <a:off x="762000" y="304800"/>
            <a:ext cx="75438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AU" sz="1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>
                      <a:alpha val="74997"/>
                    </a:srgbClr>
                  </a:outerShdw>
                </a:effectLst>
                <a:latin typeface="Goudy Stout" panose="0202090407030B020401" pitchFamily="18" charset="0"/>
              </a:rPr>
              <a:t>Instructions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33400" y="1600200"/>
            <a:ext cx="8077200" cy="3886200"/>
          </a:xfrm>
          <a:prstGeom prst="rect">
            <a:avLst/>
          </a:prstGeom>
          <a:solidFill>
            <a:srgbClr val="FFFF00"/>
          </a:solidFill>
          <a:ln w="57150">
            <a:pattFill prst="sphere">
              <a:fgClr>
                <a:srgbClr val="FFFF00"/>
              </a:fgClr>
              <a:bgClr>
                <a:srgbClr val="FF6600"/>
              </a:bgClr>
            </a:pattFill>
            <a:miter lim="800000"/>
            <a:headEnd/>
            <a:tailEnd/>
          </a:ln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n-AU" altLang="en-US" sz="3200" dirty="0"/>
          </a:p>
          <a:p>
            <a:r>
              <a:rPr lang="en-AU" altLang="en-US" sz="3200" b="1" dirty="0">
                <a:solidFill>
                  <a:srgbClr val="FF6600"/>
                </a:solidFill>
              </a:rPr>
              <a:t>1. Read the question</a:t>
            </a:r>
          </a:p>
          <a:p>
            <a:endParaRPr lang="en-AU" altLang="en-US" sz="1400" b="1" dirty="0">
              <a:solidFill>
                <a:srgbClr val="FF6600"/>
              </a:solidFill>
            </a:endParaRPr>
          </a:p>
          <a:p>
            <a:r>
              <a:rPr lang="en-AU" altLang="en-US" sz="3200" b="1" dirty="0">
                <a:solidFill>
                  <a:srgbClr val="FF6600"/>
                </a:solidFill>
              </a:rPr>
              <a:t>2. Choose the most correct answer</a:t>
            </a:r>
          </a:p>
          <a:p>
            <a:endParaRPr lang="en-AU" altLang="en-US" sz="1400" b="1" dirty="0">
              <a:solidFill>
                <a:srgbClr val="FF6600"/>
              </a:solidFill>
            </a:endParaRPr>
          </a:p>
          <a:p>
            <a:r>
              <a:rPr lang="en-AU" altLang="en-US" sz="3200" b="1" dirty="0">
                <a:solidFill>
                  <a:srgbClr val="FF6600"/>
                </a:solidFill>
              </a:rPr>
              <a:t>3. Record your answer on the Answer </a:t>
            </a:r>
            <a:r>
              <a:rPr lang="en-AU" altLang="en-US" sz="3200" b="1" dirty="0" smtClean="0">
                <a:solidFill>
                  <a:srgbClr val="FF6600"/>
                </a:solidFill>
              </a:rPr>
              <a:t>Sheet</a:t>
            </a:r>
          </a:p>
          <a:p>
            <a:endParaRPr lang="en-AU" altLang="en-US" sz="1400" b="1" dirty="0">
              <a:solidFill>
                <a:srgbClr val="FF6600"/>
              </a:solidFill>
            </a:endParaRPr>
          </a:p>
          <a:p>
            <a:r>
              <a:rPr lang="en-AU" altLang="en-US" sz="3200" b="1" dirty="0" smtClean="0">
                <a:solidFill>
                  <a:srgbClr val="FF6600"/>
                </a:solidFill>
              </a:rPr>
              <a:t>4. Click to move to the next question</a:t>
            </a:r>
            <a:endParaRPr lang="en-AU" altLang="en-US" dirty="0"/>
          </a:p>
          <a:p>
            <a:endParaRPr lang="en-AU" altLang="en-US" dirty="0"/>
          </a:p>
          <a:p>
            <a:endParaRPr lang="en-AU" altLang="en-US" dirty="0"/>
          </a:p>
        </p:txBody>
      </p:sp>
      <p:graphicFrame>
        <p:nvGraphicFramePr>
          <p:cNvPr id="3076" name="Object 2">
            <a:hlinkClick r:id="rId4" action="ppaction://hlinksldjump"/>
          </p:cNvPr>
          <p:cNvGraphicFramePr>
            <a:graphicFrameLocks noChangeAspect="1"/>
          </p:cNvGraphicFramePr>
          <p:nvPr/>
        </p:nvGraphicFramePr>
        <p:xfrm>
          <a:off x="7924800" y="6096000"/>
          <a:ext cx="76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Clip" r:id="rId5" imgW="380852" imgH="380852" progId="MS_ClipArt_Gallery.2">
                  <p:embed/>
                </p:oleObj>
              </mc:Choice>
              <mc:Fallback>
                <p:oleObj name="Clip" r:id="rId5" imgW="380852" imgH="380852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6096000"/>
                        <a:ext cx="762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5" name="Picture 5" descr="dance0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703888"/>
            <a:ext cx="1143000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val 2"/>
          <p:cNvSpPr>
            <a:spLocks noChangeArrowheads="1"/>
          </p:cNvSpPr>
          <p:nvPr/>
        </p:nvSpPr>
        <p:spPr bwMode="auto">
          <a:xfrm>
            <a:off x="899592" y="1196752"/>
            <a:ext cx="7696200" cy="26670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1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What is a Small Business?</a:t>
            </a:r>
            <a:endParaRPr lang="en-AU" altLang="en-US"/>
          </a:p>
        </p:txBody>
      </p:sp>
      <p:sp>
        <p:nvSpPr>
          <p:cNvPr id="4099" name="AutoShape 3"/>
          <p:cNvSpPr>
            <a:spLocks noChangeArrowheads="1"/>
          </p:cNvSpPr>
          <p:nvPr/>
        </p:nvSpPr>
        <p:spPr bwMode="auto">
          <a:xfrm>
            <a:off x="304800" y="3657600"/>
            <a:ext cx="2590800" cy="2286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An independently owned business with less than 20 employees</a:t>
            </a:r>
            <a:endParaRPr lang="en-AU" altLang="en-US"/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3238500" y="4191000"/>
            <a:ext cx="2667000" cy="2286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A business that has only 2 branches</a:t>
            </a:r>
            <a:endParaRPr lang="en-AU" altLang="en-US"/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6553200" y="3657600"/>
            <a:ext cx="2590800" cy="2362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A business that earns less than $100,000 in revenue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 autoUpdateAnimBg="0"/>
      <p:bldP spid="4100" grpId="0" animBg="1" autoUpdateAnimBg="0"/>
      <p:bldP spid="4101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2"/>
          <p:cNvSpPr>
            <a:spLocks noChangeArrowheads="1"/>
          </p:cNvSpPr>
          <p:nvPr/>
        </p:nvSpPr>
        <p:spPr bwMode="auto">
          <a:xfrm>
            <a:off x="723900" y="1219200"/>
            <a:ext cx="7696200" cy="26670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2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What is Profit?</a:t>
            </a:r>
            <a:endParaRPr lang="en-AU" altLang="en-US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228600" y="4114800"/>
            <a:ext cx="2590800" cy="2362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Money a business earns through sales</a:t>
            </a:r>
            <a:endParaRPr lang="en-AU" altLang="en-US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3238500" y="4114800"/>
            <a:ext cx="2667000" cy="2286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When Revenue is greater than Expenses</a:t>
            </a:r>
            <a:endParaRPr lang="en-AU" altLang="en-US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324600" y="4114800"/>
            <a:ext cx="2590800" cy="2286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Revenue minus Expenses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 autoUpdateAnimBg="0"/>
      <p:bldP spid="5124" grpId="0" animBg="1" autoUpdateAnimBg="0"/>
      <p:bldP spid="5125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723900" y="1219200"/>
            <a:ext cx="7696200" cy="26670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3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What is a Partnership?</a:t>
            </a:r>
            <a:endParaRPr lang="en-AU" altLang="en-US"/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228600" y="4114800"/>
            <a:ext cx="2590800" cy="2438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A business where the staff work as a team</a:t>
            </a:r>
            <a:endParaRPr lang="en-AU" altLang="en-US"/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3238500" y="4114800"/>
            <a:ext cx="2667000" cy="2438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A form of business that can sell shares privately</a:t>
            </a:r>
            <a:endParaRPr lang="en-AU" altLang="en-US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6324600" y="4114800"/>
            <a:ext cx="2590800" cy="2438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A form of business that is made up of 2 or more owners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 autoUpdateAnimBg="0"/>
      <p:bldP spid="6151" grpId="0" animBg="1" autoUpdateAnimBg="0"/>
      <p:bldP spid="6152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723900" y="1219200"/>
            <a:ext cx="7696200" cy="26670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4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What is Marketing?</a:t>
            </a:r>
            <a:endParaRPr lang="en-AU" altLang="en-US"/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228600" y="37338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Advertising and other promotional techniques</a:t>
            </a:r>
            <a:endParaRPr lang="en-AU" altLang="en-US"/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3238500" y="4114800"/>
            <a:ext cx="2667000" cy="259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Being able to attract customers and close a sale</a:t>
            </a:r>
            <a:endParaRPr lang="en-AU" altLang="en-US"/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6324600" y="3657600"/>
            <a:ext cx="2667000" cy="2971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Managing your business to do what your customers want when they want it for mutual benefit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 autoUpdateAnimBg="0"/>
      <p:bldP spid="7172" grpId="0" animBg="1" autoUpdateAnimBg="0"/>
      <p:bldP spid="7173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539552" y="1196752"/>
            <a:ext cx="7696200" cy="26670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5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What are the three stages of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consumer behaviour? </a:t>
            </a:r>
            <a:endParaRPr lang="en-AU" altLang="en-US"/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228600" y="37338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Buy</a:t>
            </a:r>
          </a:p>
          <a:p>
            <a:r>
              <a:rPr lang="en-AU" altLang="en-US">
                <a:solidFill>
                  <a:schemeClr val="bg1"/>
                </a:solidFill>
              </a:rPr>
              <a:t>Use</a:t>
            </a:r>
          </a:p>
          <a:p>
            <a:r>
              <a:rPr lang="en-AU" altLang="en-US">
                <a:solidFill>
                  <a:schemeClr val="bg1"/>
                </a:solidFill>
              </a:rPr>
              <a:t>Satisfaction</a:t>
            </a:r>
            <a:endParaRPr lang="en-AU" altLang="en-US"/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3295650" y="4191000"/>
            <a:ext cx="2552700" cy="25146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Investigate</a:t>
            </a:r>
          </a:p>
          <a:p>
            <a:r>
              <a:rPr lang="en-AU" altLang="en-US">
                <a:solidFill>
                  <a:schemeClr val="bg1"/>
                </a:solidFill>
              </a:rPr>
              <a:t>Trial</a:t>
            </a:r>
          </a:p>
          <a:p>
            <a:r>
              <a:rPr lang="en-AU" altLang="en-US">
                <a:solidFill>
                  <a:schemeClr val="bg1"/>
                </a:solidFill>
              </a:rPr>
              <a:t>Consume</a:t>
            </a:r>
            <a:endParaRPr lang="en-AU" altLang="en-US"/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6553200" y="3733800"/>
            <a:ext cx="2438400" cy="2743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Desire</a:t>
            </a:r>
          </a:p>
          <a:p>
            <a:r>
              <a:rPr lang="en-AU" altLang="en-US">
                <a:solidFill>
                  <a:schemeClr val="bg1"/>
                </a:solidFill>
              </a:rPr>
              <a:t>Demand</a:t>
            </a:r>
          </a:p>
          <a:p>
            <a:r>
              <a:rPr lang="en-AU" altLang="en-US">
                <a:solidFill>
                  <a:schemeClr val="bg1"/>
                </a:solidFill>
              </a:rPr>
              <a:t>Sale 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nimBg="1" autoUpdateAnimBg="0"/>
      <p:bldP spid="8199" grpId="0" animBg="1" autoUpdateAnimBg="0"/>
      <p:bldP spid="8200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2"/>
          <p:cNvSpPr>
            <a:spLocks noChangeArrowheads="1"/>
          </p:cNvSpPr>
          <p:nvPr/>
        </p:nvSpPr>
        <p:spPr bwMode="auto">
          <a:xfrm>
            <a:off x="190500" y="1447800"/>
            <a:ext cx="8763000" cy="25908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6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What are the 4 P</a:t>
            </a:r>
            <a:r>
              <a:rPr lang="ja-JP" altLang="en-AU" sz="3600" b="1">
                <a:solidFill>
                  <a:srgbClr val="FFCC00"/>
                </a:solidFill>
              </a:rPr>
              <a:t>’</a:t>
            </a:r>
            <a:r>
              <a:rPr lang="en-AU" altLang="ja-JP" sz="3600" b="1">
                <a:solidFill>
                  <a:srgbClr val="FFCC00"/>
                </a:solidFill>
              </a:rPr>
              <a:t>s in the</a:t>
            </a:r>
            <a:br>
              <a:rPr lang="en-AU" altLang="ja-JP" sz="3600" b="1">
                <a:solidFill>
                  <a:srgbClr val="FFCC00"/>
                </a:solidFill>
              </a:rPr>
            </a:br>
            <a:r>
              <a:rPr lang="en-AU" altLang="ja-JP" sz="3600" b="1">
                <a:solidFill>
                  <a:srgbClr val="FFCC00"/>
                </a:solidFill>
              </a:rPr>
              <a:t> Marketing Mix?</a:t>
            </a:r>
            <a:endParaRPr lang="en-AU" altLang="en-US"/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228600" y="3886200"/>
            <a:ext cx="2590800" cy="259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Product</a:t>
            </a:r>
          </a:p>
          <a:p>
            <a:r>
              <a:rPr lang="en-AU" altLang="en-US">
                <a:solidFill>
                  <a:schemeClr val="bg1"/>
                </a:solidFill>
              </a:rPr>
              <a:t>Price</a:t>
            </a:r>
          </a:p>
          <a:p>
            <a:r>
              <a:rPr lang="en-AU" altLang="en-US">
                <a:solidFill>
                  <a:schemeClr val="bg1"/>
                </a:solidFill>
              </a:rPr>
              <a:t>Place</a:t>
            </a:r>
          </a:p>
          <a:p>
            <a:r>
              <a:rPr lang="en-AU" altLang="en-US">
                <a:solidFill>
                  <a:schemeClr val="bg1"/>
                </a:solidFill>
              </a:rPr>
              <a:t>Promotion</a:t>
            </a:r>
            <a:endParaRPr lang="en-AU" altLang="en-US"/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3276600" y="4191000"/>
            <a:ext cx="2667000" cy="259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Purchase</a:t>
            </a:r>
          </a:p>
          <a:p>
            <a:r>
              <a:rPr lang="en-AU" altLang="en-US">
                <a:solidFill>
                  <a:schemeClr val="bg1"/>
                </a:solidFill>
              </a:rPr>
              <a:t>Package</a:t>
            </a:r>
          </a:p>
          <a:p>
            <a:r>
              <a:rPr lang="en-AU" altLang="en-US">
                <a:solidFill>
                  <a:schemeClr val="bg1"/>
                </a:solidFill>
              </a:rPr>
              <a:t>People</a:t>
            </a:r>
          </a:p>
          <a:p>
            <a:r>
              <a:rPr lang="en-AU" altLang="en-US">
                <a:solidFill>
                  <a:schemeClr val="bg1"/>
                </a:solidFill>
              </a:rPr>
              <a:t>Product</a:t>
            </a:r>
            <a:endParaRPr lang="en-AU" altLang="en-US"/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6324600" y="3886200"/>
            <a:ext cx="2590800" cy="25146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Promotion</a:t>
            </a:r>
          </a:p>
          <a:p>
            <a:r>
              <a:rPr lang="en-AU" altLang="en-US">
                <a:solidFill>
                  <a:schemeClr val="bg1"/>
                </a:solidFill>
              </a:rPr>
              <a:t>Publicity</a:t>
            </a:r>
          </a:p>
          <a:p>
            <a:r>
              <a:rPr lang="en-AU" altLang="en-US">
                <a:solidFill>
                  <a:schemeClr val="bg1"/>
                </a:solidFill>
              </a:rPr>
              <a:t>Profit</a:t>
            </a:r>
          </a:p>
          <a:p>
            <a:r>
              <a:rPr lang="en-AU" altLang="en-US">
                <a:solidFill>
                  <a:schemeClr val="bg1"/>
                </a:solidFill>
              </a:rPr>
              <a:t>People 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 autoUpdateAnimBg="0"/>
      <p:bldP spid="9220" grpId="0" animBg="1" autoUpdateAnimBg="0"/>
      <p:bldP spid="9221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190500" y="1447800"/>
            <a:ext cx="8763000" cy="24384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7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What is Promotion?</a:t>
            </a:r>
            <a:endParaRPr lang="en-AU" altLang="en-US"/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228600" y="37338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When you are awarded a higher position</a:t>
            </a:r>
            <a:endParaRPr lang="en-AU" altLang="en-US"/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3238500" y="4114800"/>
            <a:ext cx="2667000" cy="25146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Strategies to increase desire, demand and sales </a:t>
            </a:r>
            <a:endParaRPr lang="en-AU" altLang="en-US"/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6400800" y="37338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Techniques to distribute your product  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 autoUpdateAnimBg="0"/>
      <p:bldP spid="10244" grpId="0" animBg="1" autoUpdateAnimBg="0"/>
      <p:bldP spid="1024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val 2"/>
          <p:cNvSpPr>
            <a:spLocks noChangeArrowheads="1"/>
          </p:cNvSpPr>
          <p:nvPr/>
        </p:nvSpPr>
        <p:spPr bwMode="auto">
          <a:xfrm>
            <a:off x="190500" y="1524000"/>
            <a:ext cx="8763000" cy="24384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8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What is an advantage of Publicity?</a:t>
            </a:r>
            <a:endParaRPr lang="en-AU" altLang="en-US"/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228600" y="3886200"/>
            <a:ext cx="2590800" cy="259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It has a high level of credibility</a:t>
            </a:r>
            <a:endParaRPr lang="en-AU" altLang="en-US"/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3314700" y="4114800"/>
            <a:ext cx="2552700" cy="259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It involves paid advertising</a:t>
            </a:r>
            <a:endParaRPr lang="en-AU" altLang="en-US"/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6400800" y="3886200"/>
            <a:ext cx="2438400" cy="259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It is very costly 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 autoUpdateAnimBg="0"/>
      <p:bldP spid="11268" grpId="0" animBg="1" autoUpdateAnimBg="0"/>
      <p:bldP spid="11269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2"/>
          <p:cNvSpPr>
            <a:spLocks noChangeArrowheads="1"/>
          </p:cNvSpPr>
          <p:nvPr/>
        </p:nvSpPr>
        <p:spPr bwMode="auto">
          <a:xfrm>
            <a:off x="0" y="1524000"/>
            <a:ext cx="9144000" cy="22098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9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Choose a disadvantage of </a:t>
            </a:r>
            <a:br>
              <a:rPr lang="en-AU" altLang="en-US" sz="3600" b="1">
                <a:solidFill>
                  <a:srgbClr val="FFCC00"/>
                </a:solidFill>
              </a:rPr>
            </a:br>
            <a:r>
              <a:rPr lang="en-AU" altLang="en-US" sz="3600" b="1">
                <a:solidFill>
                  <a:srgbClr val="FFCC00"/>
                </a:solidFill>
              </a:rPr>
              <a:t>Personal Selling.</a:t>
            </a:r>
            <a:endParaRPr lang="en-AU" altLang="en-US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228600" y="3733800"/>
            <a:ext cx="2590800" cy="2667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Costly and difficult to organise and manage a team of sales staff</a:t>
            </a:r>
            <a:endParaRPr lang="en-AU" altLang="en-US"/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3238500" y="3962400"/>
            <a:ext cx="2667000" cy="2667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Able to resolve any objections on the spot</a:t>
            </a:r>
            <a:endParaRPr lang="en-AU" altLang="en-US"/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6400800" y="3733800"/>
            <a:ext cx="2590800" cy="2667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The customer has face to face contact with product experts 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nimBg="1" autoUpdateAnimBg="0"/>
      <p:bldP spid="12292" grpId="0" animBg="1" autoUpdateAnimBg="0"/>
      <p:bldP spid="12293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0" y="1219200"/>
            <a:ext cx="9144000" cy="26670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10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Name a stage in the </a:t>
            </a:r>
            <a:br>
              <a:rPr lang="en-AU" altLang="en-US" sz="3600" b="1">
                <a:solidFill>
                  <a:srgbClr val="FFCC00"/>
                </a:solidFill>
              </a:rPr>
            </a:br>
            <a:r>
              <a:rPr lang="en-AU" altLang="en-US" sz="3600" b="1">
                <a:solidFill>
                  <a:srgbClr val="FFCC00"/>
                </a:solidFill>
              </a:rPr>
              <a:t>Small Business lifecycle.</a:t>
            </a:r>
            <a:endParaRPr lang="en-AU" altLang="en-US"/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381000" y="37338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Failure</a:t>
            </a:r>
            <a:endParaRPr lang="en-AU" altLang="en-US"/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3238500" y="4114800"/>
            <a:ext cx="2667000" cy="259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Consolidation</a:t>
            </a:r>
            <a:endParaRPr lang="en-AU" altLang="en-US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6172200" y="37338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Produce 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 autoUpdateAnimBg="0"/>
      <p:bldP spid="13316" grpId="0" animBg="1" autoUpdateAnimBg="0"/>
      <p:bldP spid="13317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190500" y="1371600"/>
            <a:ext cx="8763000" cy="27432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11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What helps you to plan and control cash?</a:t>
            </a:r>
            <a:endParaRPr lang="en-AU" altLang="en-US"/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228600" y="3962400"/>
            <a:ext cx="2590800" cy="25146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Bank Statement</a:t>
            </a:r>
            <a:endParaRPr lang="en-AU" altLang="en-US"/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3238500" y="4343400"/>
            <a:ext cx="2667000" cy="2362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Profit and Loss Projection</a:t>
            </a:r>
            <a:endParaRPr lang="en-AU" altLang="en-US"/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6248400" y="3962400"/>
            <a:ext cx="2590800" cy="25146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Cash Flow Forecast 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  <p:bldP spid="14340" grpId="0" animBg="1" autoUpdateAnimBg="0"/>
      <p:bldP spid="14341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/>
          <p:cNvSpPr>
            <a:spLocks noChangeArrowheads="1"/>
          </p:cNvSpPr>
          <p:nvPr/>
        </p:nvSpPr>
        <p:spPr bwMode="auto">
          <a:xfrm>
            <a:off x="190500" y="1219200"/>
            <a:ext cx="8763000" cy="2667000"/>
          </a:xfrm>
          <a:prstGeom prst="ellipse">
            <a:avLst/>
          </a:prstGeom>
          <a:solidFill>
            <a:srgbClr val="969696"/>
          </a:soli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69696"/>
            </a:extrusionClr>
            <a:contourClr>
              <a:srgbClr val="969696"/>
            </a:contourClr>
          </a:sp3d>
        </p:spPr>
        <p:txBody>
          <a:bodyPr wrap="none" anchor="ctr">
            <a:flatTx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12 </a:t>
            </a:r>
          </a:p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What is a Micro Business?</a:t>
            </a:r>
            <a:endParaRPr lang="en-AU" altLang="en-US"/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228600" y="37338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A business with less than 5 employees</a:t>
            </a:r>
            <a:endParaRPr lang="en-AU" altLang="en-US"/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3238500" y="4038600"/>
            <a:ext cx="2667000" cy="259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One that earns less than $50,000 revenue in a year</a:t>
            </a:r>
            <a:endParaRPr lang="en-AU" altLang="en-US"/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6248400" y="37338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A business that specialises in microchips 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nimBg="1" autoUpdateAnimBg="0"/>
      <p:bldP spid="15364" grpId="0" animBg="1" autoUpdateAnimBg="0"/>
      <p:bldP spid="15365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val 2"/>
          <p:cNvSpPr>
            <a:spLocks noChangeArrowheads="1"/>
          </p:cNvSpPr>
          <p:nvPr/>
        </p:nvSpPr>
        <p:spPr bwMode="auto">
          <a:xfrm>
            <a:off x="342900" y="838200"/>
            <a:ext cx="8458200" cy="2895600"/>
          </a:xfrm>
          <a:prstGeom prst="ellipse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13 </a:t>
            </a:r>
            <a:r>
              <a:rPr lang="en-AU" altLang="en-US" b="1" i="1">
                <a:solidFill>
                  <a:srgbClr val="FFCC00"/>
                </a:solidFill>
              </a:rPr>
              <a:t>choose the best strategy</a:t>
            </a:r>
            <a:r>
              <a:rPr lang="en-AU" altLang="en-US" sz="3600" b="1">
                <a:solidFill>
                  <a:srgbClr val="FFCC00"/>
                </a:solidFill>
              </a:rPr>
              <a:t> </a:t>
            </a:r>
          </a:p>
          <a:p>
            <a:pPr algn="ctr"/>
            <a:r>
              <a:rPr lang="en-AU" altLang="en-US" sz="2200">
                <a:solidFill>
                  <a:srgbClr val="FFFF00"/>
                </a:solidFill>
              </a:rPr>
              <a:t>You have an employee in your business that works well and </a:t>
            </a:r>
          </a:p>
          <a:p>
            <a:pPr algn="ctr"/>
            <a:r>
              <a:rPr lang="en-AU" altLang="en-US" sz="2200">
                <a:solidFill>
                  <a:srgbClr val="FFFF00"/>
                </a:solidFill>
              </a:rPr>
              <a:t>is always on time but is very quiet, eats his lunch at his desk and</a:t>
            </a:r>
            <a:br>
              <a:rPr lang="en-AU" altLang="en-US" sz="2200">
                <a:solidFill>
                  <a:srgbClr val="FFFF00"/>
                </a:solidFill>
              </a:rPr>
            </a:br>
            <a:r>
              <a:rPr lang="en-AU" altLang="en-US" sz="2200">
                <a:solidFill>
                  <a:srgbClr val="FFFF00"/>
                </a:solidFill>
              </a:rPr>
              <a:t> never goes to staff social functions.</a:t>
            </a:r>
          </a:p>
          <a:p>
            <a:pPr algn="ctr"/>
            <a:r>
              <a:rPr lang="en-AU" altLang="en-US" sz="2200">
                <a:solidFill>
                  <a:srgbClr val="FFFF00"/>
                </a:solidFill>
              </a:rPr>
              <a:t>What do you?</a:t>
            </a:r>
            <a:endParaRPr lang="en-AU" altLang="en-US"/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228600" y="37338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Nothing. The important thing is that he is a good worker</a:t>
            </a:r>
            <a:endParaRPr lang="en-AU" altLang="en-US"/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3238500" y="3886200"/>
            <a:ext cx="2667000" cy="2667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Sack him. You want a workplace where everyone is friends</a:t>
            </a:r>
            <a:endParaRPr lang="en-AU" altLang="en-US"/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6248400" y="3810000"/>
            <a:ext cx="2590800" cy="2819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Have a chat with him to see if there is something that has upset him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 autoUpdateAnimBg="0"/>
      <p:bldP spid="16388" grpId="0" animBg="1" autoUpdateAnimBg="0"/>
      <p:bldP spid="1638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228600" y="3657600"/>
            <a:ext cx="2590800" cy="2819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 b="1">
                <a:solidFill>
                  <a:srgbClr val="FFFF00"/>
                </a:solidFill>
              </a:rPr>
              <a:t>A</a:t>
            </a:r>
            <a:endParaRPr lang="en-AU" altLang="en-US">
              <a:solidFill>
                <a:schemeClr val="bg1"/>
              </a:solidFill>
            </a:endParaRPr>
          </a:p>
          <a:p>
            <a:r>
              <a:rPr lang="en-AU" altLang="en-US">
                <a:solidFill>
                  <a:schemeClr val="bg1"/>
                </a:solidFill>
              </a:rPr>
              <a:t>Run an education campaign about tolerance and workplace harassment</a:t>
            </a:r>
            <a:endParaRPr lang="en-AU" altLang="en-US"/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3238500" y="4038600"/>
            <a:ext cx="2667000" cy="2590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B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Nothing. You think the other staff should get a sense of humour</a:t>
            </a:r>
            <a:endParaRPr lang="en-AU" altLang="en-US"/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6324600" y="3657600"/>
            <a:ext cx="2590800" cy="2819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AU" altLang="en-US" sz="3200">
                <a:solidFill>
                  <a:srgbClr val="FFFF00"/>
                </a:solidFill>
              </a:rPr>
              <a:t>C</a:t>
            </a:r>
            <a:endParaRPr lang="en-AU" altLang="en-US"/>
          </a:p>
          <a:p>
            <a:r>
              <a:rPr lang="en-AU" altLang="en-US">
                <a:solidFill>
                  <a:schemeClr val="bg1"/>
                </a:solidFill>
              </a:rPr>
              <a:t>Talk to him privately and tell him about the complaints </a:t>
            </a:r>
            <a:endParaRPr lang="en-AU" altLang="en-US"/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0" y="1066800"/>
            <a:ext cx="9144000" cy="2743200"/>
          </a:xfrm>
          <a:prstGeom prst="ellipse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600" b="1">
                <a:solidFill>
                  <a:srgbClr val="FFCC00"/>
                </a:solidFill>
              </a:rPr>
              <a:t>Question 14 </a:t>
            </a:r>
            <a:r>
              <a:rPr lang="en-AU" altLang="en-US" b="1" i="1">
                <a:solidFill>
                  <a:srgbClr val="FFCC00"/>
                </a:solidFill>
              </a:rPr>
              <a:t>choose the best strategy</a:t>
            </a:r>
            <a:r>
              <a:rPr lang="en-AU" altLang="en-US" sz="3600" b="1">
                <a:solidFill>
                  <a:srgbClr val="FFCC00"/>
                </a:solidFill>
              </a:rPr>
              <a:t> </a:t>
            </a:r>
          </a:p>
          <a:p>
            <a:pPr algn="ctr"/>
            <a:r>
              <a:rPr lang="en-AU" altLang="en-US" sz="2200">
                <a:solidFill>
                  <a:srgbClr val="FFFF00"/>
                </a:solidFill>
              </a:rPr>
              <a:t>You have a staff member that is an OK worker but other staff have</a:t>
            </a:r>
          </a:p>
          <a:p>
            <a:pPr algn="ctr"/>
            <a:r>
              <a:rPr lang="en-AU" altLang="en-US" sz="2200">
                <a:solidFill>
                  <a:srgbClr val="FFFF00"/>
                </a:solidFill>
              </a:rPr>
              <a:t> come to you to say that he makes offensive jokes and comments. </a:t>
            </a:r>
          </a:p>
          <a:p>
            <a:pPr algn="ctr"/>
            <a:r>
              <a:rPr lang="en-AU" altLang="en-US" sz="2200">
                <a:solidFill>
                  <a:srgbClr val="FFFF00"/>
                </a:solidFill>
              </a:rPr>
              <a:t>You have heard some yourself.</a:t>
            </a:r>
          </a:p>
          <a:p>
            <a:pPr algn="ctr"/>
            <a:r>
              <a:rPr lang="en-AU" altLang="en-US" sz="2200">
                <a:solidFill>
                  <a:srgbClr val="FFFF00"/>
                </a:solidFill>
              </a:rPr>
              <a:t>What do you?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nimBg="1" autoUpdateAnimBg="0"/>
      <p:bldP spid="17412" grpId="0" animBg="1" autoUpdateAnimBg="0"/>
      <p:bldP spid="17413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190500" y="1371600"/>
            <a:ext cx="8763000" cy="2971800"/>
          </a:xfrm>
          <a:prstGeom prst="ellipse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4000" b="1">
                <a:solidFill>
                  <a:srgbClr val="FFCC00"/>
                </a:solidFill>
              </a:rPr>
              <a:t>Question 15 </a:t>
            </a:r>
            <a:r>
              <a:rPr lang="en-AU" altLang="en-US" sz="2800" b="1" i="1">
                <a:solidFill>
                  <a:srgbClr val="FFCC00"/>
                </a:solidFill>
              </a:rPr>
              <a:t>True or False</a:t>
            </a:r>
            <a:r>
              <a:rPr lang="en-AU" altLang="en-US" sz="3600" b="1">
                <a:solidFill>
                  <a:srgbClr val="FFCC00"/>
                </a:solidFill>
              </a:rPr>
              <a:t> </a:t>
            </a:r>
          </a:p>
          <a:p>
            <a:pPr algn="ctr"/>
            <a:r>
              <a:rPr lang="en-AU" altLang="en-US" sz="3200">
                <a:solidFill>
                  <a:srgbClr val="FFFF00"/>
                </a:solidFill>
              </a:rPr>
              <a:t>To succeed in business it is necessary </a:t>
            </a:r>
          </a:p>
          <a:p>
            <a:pPr algn="ctr"/>
            <a:r>
              <a:rPr lang="en-AU" altLang="en-US" sz="3200">
                <a:solidFill>
                  <a:srgbClr val="FFFF00"/>
                </a:solidFill>
              </a:rPr>
              <a:t>to have some degree of dishonesty.</a:t>
            </a:r>
            <a:endParaRPr lang="en-AU" altLang="en-US"/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5486400" y="4876800"/>
            <a:ext cx="2590800" cy="914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200">
                <a:solidFill>
                  <a:srgbClr val="FFFF00"/>
                </a:solidFill>
              </a:rPr>
              <a:t>False</a:t>
            </a:r>
            <a:r>
              <a:rPr lang="en-AU" altLang="en-US">
                <a:solidFill>
                  <a:schemeClr val="bg1"/>
                </a:solidFill>
              </a:rPr>
              <a:t> </a:t>
            </a:r>
            <a:endParaRPr lang="en-AU" altLang="en-US"/>
          </a:p>
        </p:txBody>
      </p:sp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1066800" y="4876800"/>
            <a:ext cx="2590800" cy="914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AU" altLang="en-US" sz="3200">
                <a:solidFill>
                  <a:srgbClr val="FFFF00"/>
                </a:solidFill>
              </a:rPr>
              <a:t>True</a:t>
            </a:r>
            <a:r>
              <a:rPr lang="en-AU" altLang="en-US">
                <a:solidFill>
                  <a:schemeClr val="bg1"/>
                </a:solidFill>
              </a:rPr>
              <a:t> </a:t>
            </a:r>
            <a:endParaRPr lang="en-AU" altLang="en-US"/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 autoUpdateAnimBg="0"/>
      <p:bldP spid="18441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2"/>
          <p:cNvSpPr>
            <a:spLocks noChangeArrowheads="1" noChangeShapeType="1" noTextEdit="1"/>
          </p:cNvSpPr>
          <p:nvPr/>
        </p:nvSpPr>
        <p:spPr bwMode="auto">
          <a:xfrm>
            <a:off x="907639" y="2060848"/>
            <a:ext cx="7620000" cy="1963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1500000" lon="1500000" rev="0"/>
              </a:camera>
              <a:lightRig rig="legacyFlat2" dir="b"/>
            </a:scene3d>
            <a:sp3d extrusionH="430200" prstMaterial="legacyMatte">
              <a:extrusionClr>
                <a:srgbClr val="A603AB"/>
              </a:extrusionClr>
              <a:contourClr>
                <a:srgbClr val="A603AB"/>
              </a:contourClr>
            </a:sp3d>
          </a:bodyPr>
          <a:lstStyle/>
          <a:p>
            <a:pPr algn="ctr"/>
            <a:r>
              <a:rPr lang="en-A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rect">
                    <a:fillToRect l="50000" t="50000" r="50000" b="50000"/>
                  </a:path>
                </a:gradFill>
                <a:latin typeface="Impact" panose="020B0806030902050204" pitchFamily="34" charset="0"/>
              </a:rPr>
              <a:t>You have completed </a:t>
            </a:r>
          </a:p>
          <a:p>
            <a:pPr algn="ctr"/>
            <a:r>
              <a:rPr lang="en-A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rect">
                    <a:fillToRect l="50000" t="50000" r="50000" b="50000"/>
                  </a:path>
                </a:gradFill>
                <a:latin typeface="Impact" panose="020B0806030902050204" pitchFamily="34" charset="0"/>
              </a:rPr>
              <a:t>the test!</a:t>
            </a:r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owdcheer2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0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568</Words>
  <Application>Microsoft Macintosh PowerPoint</Application>
  <PresentationFormat>On-screen Show (4:3)</PresentationFormat>
  <Paragraphs>152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Default Design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Impact Publishing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Business Test</dc:title>
  <dc:subject>Business Management and Enterprise Year 11 ATAR/Year 12 General</dc:subject>
  <dc:creator>Jason Hinton</dc:creator>
  <cp:keywords/>
  <dc:description>Copyright Elizabeth Criddle and Jason Hinton 2015</dc:description>
  <cp:lastModifiedBy>Gail Warrilow</cp:lastModifiedBy>
  <cp:revision>48</cp:revision>
  <dcterms:created xsi:type="dcterms:W3CDTF">2009-08-22T09:39:49Z</dcterms:created>
  <dcterms:modified xsi:type="dcterms:W3CDTF">2015-02-17T00:44:06Z</dcterms:modified>
  <cp:category/>
</cp:coreProperties>
</file>