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6"/>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 id="286"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17 and 18</a:t>
            </a:r>
            <a:endParaRPr lang="en-US" dirty="0"/>
          </a:p>
        </p:txBody>
      </p:sp>
      <p:sp>
        <p:nvSpPr>
          <p:cNvPr id="2" name="Sous-titre 1"/>
          <p:cNvSpPr>
            <a:spLocks noGrp="1"/>
          </p:cNvSpPr>
          <p:nvPr>
            <p:ph type="subTitle" idx="1"/>
          </p:nvPr>
        </p:nvSpPr>
        <p:spPr>
          <a:xfrm>
            <a:off x="981616" y="4218302"/>
            <a:ext cx="7262792" cy="753525"/>
          </a:xfrm>
        </p:spPr>
        <p:txBody>
          <a:bodyPr>
            <a:normAutofit fontScale="70000" lnSpcReduction="20000"/>
          </a:bodyPr>
          <a:lstStyle/>
          <a:p>
            <a:pPr algn="ctr">
              <a:lnSpc>
                <a:spcPct val="115000"/>
              </a:lnSpc>
              <a:spcAft>
                <a:spcPts val="1000"/>
              </a:spcAft>
            </a:pPr>
            <a:r>
              <a:rPr lang="en-AU" b="1" i="1" dirty="0" smtClean="0">
                <a:latin typeface="Calibri"/>
                <a:ea typeface="Calibri"/>
                <a:cs typeface="Times New Roman"/>
              </a:rPr>
              <a:t>Grunge, pop-punk and the 1990s, </a:t>
            </a:r>
            <a:br>
              <a:rPr lang="en-AU" b="1" i="1" dirty="0" smtClean="0">
                <a:latin typeface="Calibri"/>
                <a:ea typeface="Calibri"/>
                <a:cs typeface="Times New Roman"/>
              </a:rPr>
            </a:br>
            <a:r>
              <a:rPr lang="en-AU" b="1" i="1" dirty="0" smtClean="0">
                <a:latin typeface="Calibri"/>
                <a:ea typeface="Calibri"/>
                <a:cs typeface="Times New Roman"/>
              </a:rPr>
              <a:t>and popular music from 2000</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Grunge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By the late 1980s, audiences were beginning to tire of the highly produced </a:t>
            </a:r>
            <a:r>
              <a:rPr lang="en-AU" sz="1900" dirty="0" err="1" smtClean="0"/>
              <a:t>synth</a:t>
            </a:r>
            <a:r>
              <a:rPr lang="en-AU" sz="1900" dirty="0" smtClean="0"/>
              <a:t>-pop sound, and a new wave of DIY guitar-based bands rose to prominence . Among these was the Seattle-based band Sonic Youth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1" name="Picture 10" descr="1702-9780170261739.jpg"/>
          <p:cNvPicPr>
            <a:picLocks noChangeAspect="1"/>
          </p:cNvPicPr>
          <p:nvPr/>
        </p:nvPicPr>
        <p:blipFill>
          <a:blip r:embed="rId2" cstate="print"/>
          <a:srcRect l="3522" t="4851" r="6764" b="6951"/>
          <a:stretch>
            <a:fillRect/>
          </a:stretch>
        </p:blipFill>
        <p:spPr>
          <a:xfrm>
            <a:off x="4932039" y="1772816"/>
            <a:ext cx="3486387" cy="3528392"/>
          </a:xfrm>
          <a:prstGeom prst="rect">
            <a:avLst/>
          </a:prstGeom>
        </p:spPr>
      </p:pic>
      <p:sp>
        <p:nvSpPr>
          <p:cNvPr id="7" name="Rectangle 6"/>
          <p:cNvSpPr/>
          <p:nvPr/>
        </p:nvSpPr>
        <p:spPr>
          <a:xfrm>
            <a:off x="4860032" y="5284116"/>
            <a:ext cx="3132906" cy="215444"/>
          </a:xfrm>
          <a:prstGeom prst="rect">
            <a:avLst/>
          </a:prstGeom>
        </p:spPr>
        <p:txBody>
          <a:bodyPr wrap="square">
            <a:spAutoFit/>
          </a:bodyPr>
          <a:lstStyle/>
          <a:p>
            <a:r>
              <a:rPr lang="en-AU" sz="800" dirty="0"/>
              <a:t>Getty Images/</a:t>
            </a:r>
            <a:r>
              <a:rPr lang="en-AU" sz="800" dirty="0" err="1"/>
              <a:t>Redferns</a:t>
            </a:r>
            <a:r>
              <a:rPr lang="en-AU" sz="800" dirty="0"/>
              <a:t>/</a:t>
            </a:r>
            <a:r>
              <a:rPr lang="en-AU" sz="800" dirty="0" err="1"/>
              <a:t>Ebet</a:t>
            </a:r>
            <a:r>
              <a:rPr lang="en-AU" sz="800" dirty="0"/>
              <a:t> Roberts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Nirvana</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Sonic Youth were very supportive of other Seattle-based bands. Among these was Nirvana (pictured right). Led by cult figure Kurt Cobain, Nirvana quickly rose to international stardom thanks to their album </a:t>
            </a:r>
            <a:r>
              <a:rPr lang="en-AU" sz="1900" dirty="0" err="1" smtClean="0"/>
              <a:t>Nevermind</a:t>
            </a:r>
            <a:r>
              <a:rPr lang="en-AU" sz="1900" dirty="0" smtClean="0"/>
              <a:t> and its hit song ‘Smells Like Teen Spirit’.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1705-9780170261739.jpg"/>
          <p:cNvPicPr>
            <a:picLocks noChangeAspect="1"/>
          </p:cNvPicPr>
          <p:nvPr/>
        </p:nvPicPr>
        <p:blipFill>
          <a:blip r:embed="rId2" cstate="print"/>
          <a:stretch>
            <a:fillRect/>
          </a:stretch>
        </p:blipFill>
        <p:spPr>
          <a:xfrm>
            <a:off x="4932039" y="1772816"/>
            <a:ext cx="3539717" cy="2376264"/>
          </a:xfrm>
          <a:prstGeom prst="rect">
            <a:avLst/>
          </a:prstGeom>
        </p:spPr>
      </p:pic>
      <p:sp>
        <p:nvSpPr>
          <p:cNvPr id="10" name="Rectangle 9"/>
          <p:cNvSpPr/>
          <p:nvPr/>
        </p:nvSpPr>
        <p:spPr>
          <a:xfrm>
            <a:off x="4860032" y="4131988"/>
            <a:ext cx="3132906" cy="215444"/>
          </a:xfrm>
          <a:prstGeom prst="rect">
            <a:avLst/>
          </a:prstGeom>
        </p:spPr>
        <p:txBody>
          <a:bodyPr wrap="square">
            <a:spAutoFit/>
          </a:bodyPr>
          <a:lstStyle/>
          <a:p>
            <a:r>
              <a:rPr lang="en-AU" sz="800" dirty="0"/>
              <a:t>Getty Images/Martyn </a:t>
            </a:r>
            <a:r>
              <a:rPr lang="en-AU" sz="800" dirty="0" err="1"/>
              <a:t>Goodacre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Pop-punk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Nirvana spearheaded a movement known as grunge. Like punk in the 1970s, grunge rebelled against commercial rock. Regarded as too extreme by some mainstream audiences, a more commercially acceptable form which maintained the energy was pop-punk. </a:t>
            </a:r>
          </a:p>
          <a:p>
            <a:pPr lvl="0" indent="0">
              <a:buNone/>
            </a:pPr>
            <a:endParaRPr lang="en-AU" sz="1900" dirty="0" smtClean="0"/>
          </a:p>
          <a:p>
            <a:pPr lvl="0" indent="0">
              <a:buNone/>
            </a:pPr>
            <a:r>
              <a:rPr lang="en-AU" sz="1900" dirty="0" smtClean="0"/>
              <a:t>Pop-punk was personified by Green Day (pictured right) and became popular after 1994.</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1710-9780170261739.jpg"/>
          <p:cNvPicPr>
            <a:picLocks noChangeAspect="1"/>
          </p:cNvPicPr>
          <p:nvPr/>
        </p:nvPicPr>
        <p:blipFill>
          <a:blip r:embed="rId2" cstate="print"/>
          <a:stretch>
            <a:fillRect/>
          </a:stretch>
        </p:blipFill>
        <p:spPr>
          <a:xfrm>
            <a:off x="4932039" y="1772816"/>
            <a:ext cx="3535355" cy="2376264"/>
          </a:xfrm>
          <a:prstGeom prst="rect">
            <a:avLst/>
          </a:prstGeom>
        </p:spPr>
      </p:pic>
      <p:sp>
        <p:nvSpPr>
          <p:cNvPr id="7" name="Rectangle 6"/>
          <p:cNvSpPr/>
          <p:nvPr/>
        </p:nvSpPr>
        <p:spPr>
          <a:xfrm>
            <a:off x="4860032" y="4131988"/>
            <a:ext cx="3132906" cy="215444"/>
          </a:xfrm>
          <a:prstGeom prst="rect">
            <a:avLst/>
          </a:prstGeom>
        </p:spPr>
        <p:txBody>
          <a:bodyPr wrap="square">
            <a:spAutoFit/>
          </a:bodyPr>
          <a:lstStyle/>
          <a:p>
            <a:r>
              <a:rPr lang="en-AU" sz="800" dirty="0"/>
              <a:t>Getty Images/Catherine </a:t>
            </a:r>
            <a:r>
              <a:rPr lang="en-AU" sz="800" dirty="0" err="1"/>
              <a:t>McGann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Radiohead</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more interesting and eclectic bands from the 1990s was Radiohead (pictured right). Their style was described by some as progressive punk, and they have been compared with Pink Floyd.  ‘Karma Police’ typifies their sound.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7" name="Picture 6" descr="1715-9780170261739.jpg"/>
          <p:cNvPicPr>
            <a:picLocks noChangeAspect="1"/>
          </p:cNvPicPr>
          <p:nvPr/>
        </p:nvPicPr>
        <p:blipFill>
          <a:blip r:embed="rId2" cstate="print"/>
          <a:stretch>
            <a:fillRect/>
          </a:stretch>
        </p:blipFill>
        <p:spPr>
          <a:xfrm>
            <a:off x="4932040" y="1772816"/>
            <a:ext cx="3527449" cy="3528392"/>
          </a:xfrm>
          <a:prstGeom prst="rect">
            <a:avLst/>
          </a:prstGeom>
        </p:spPr>
      </p:pic>
      <p:sp>
        <p:nvSpPr>
          <p:cNvPr id="10" name="Rectangle 9"/>
          <p:cNvSpPr/>
          <p:nvPr/>
        </p:nvSpPr>
        <p:spPr>
          <a:xfrm>
            <a:off x="4861294" y="5281056"/>
            <a:ext cx="3132906" cy="215444"/>
          </a:xfrm>
          <a:prstGeom prst="rect">
            <a:avLst/>
          </a:prstGeom>
        </p:spPr>
        <p:txBody>
          <a:bodyPr wrap="square">
            <a:spAutoFit/>
          </a:bodyPr>
          <a:lstStyle/>
          <a:p>
            <a:r>
              <a:rPr lang="en-AU" sz="800" dirty="0"/>
              <a:t>Corbis/Dennis </a:t>
            </a:r>
            <a:r>
              <a:rPr lang="en-AU" sz="800" dirty="0" err="1"/>
              <a:t>Kleiman</a:t>
            </a:r>
            <a:r>
              <a:rPr lang="en-AU" sz="800" dirty="0"/>
              <a:t>/</a:t>
            </a:r>
            <a:r>
              <a:rPr lang="en-AU" sz="800" dirty="0" err="1"/>
              <a:t>Retna</a:t>
            </a:r>
            <a:r>
              <a:rPr lang="en-AU" sz="800" dirty="0"/>
              <a:t>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alternative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Australian bands adopted the pop-punk style with considerable success. Among these was Melbourne band Jet (pictured right) with its song ‘Are You </a:t>
            </a:r>
            <a:r>
              <a:rPr lang="en-AU" sz="1900" dirty="0" err="1" smtClean="0"/>
              <a:t>Gonna</a:t>
            </a:r>
            <a:r>
              <a:rPr lang="en-AU" sz="1900" dirty="0" smtClean="0"/>
              <a:t> Be My Girl’.</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10" name="Picture 9" descr="1718-9780170261739.jpg"/>
          <p:cNvPicPr>
            <a:picLocks noChangeAspect="1"/>
          </p:cNvPicPr>
          <p:nvPr/>
        </p:nvPicPr>
        <p:blipFill>
          <a:blip r:embed="rId2" cstate="print"/>
          <a:stretch>
            <a:fillRect/>
          </a:stretch>
        </p:blipFill>
        <p:spPr>
          <a:xfrm>
            <a:off x="4932039" y="1772816"/>
            <a:ext cx="3564397" cy="2376264"/>
          </a:xfrm>
          <a:prstGeom prst="rect">
            <a:avLst/>
          </a:prstGeom>
        </p:spPr>
      </p:pic>
      <p:sp>
        <p:nvSpPr>
          <p:cNvPr id="7" name="Rectangle 6"/>
          <p:cNvSpPr/>
          <p:nvPr/>
        </p:nvSpPr>
        <p:spPr>
          <a:xfrm>
            <a:off x="4861294" y="4132568"/>
            <a:ext cx="3132906" cy="215444"/>
          </a:xfrm>
          <a:prstGeom prst="rect">
            <a:avLst/>
          </a:prstGeom>
        </p:spPr>
        <p:txBody>
          <a:bodyPr wrap="square">
            <a:spAutoFit/>
          </a:bodyPr>
          <a:lstStyle/>
          <a:p>
            <a:r>
              <a:rPr lang="en-AU" sz="800" dirty="0"/>
              <a:t>Getty Images/Bryan </a:t>
            </a:r>
            <a:r>
              <a:rPr lang="en-AU" sz="800" dirty="0" err="1"/>
              <a:t>Bedder</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Popular music from 2000</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As popular music moved into the new millennium, no major new style emerged. Rather, existing styles continued to fracture to produce many new sub-genres. One of the more intriguing and controversial artists to emerge has been Lady Gaga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11" name="Picture 10" descr="1807-9780170261739.jpg"/>
          <p:cNvPicPr>
            <a:picLocks noChangeAspect="1"/>
          </p:cNvPicPr>
          <p:nvPr/>
        </p:nvPicPr>
        <p:blipFill>
          <a:blip r:embed="rId2" cstate="print"/>
          <a:stretch>
            <a:fillRect/>
          </a:stretch>
        </p:blipFill>
        <p:spPr>
          <a:xfrm>
            <a:off x="4932040" y="1772816"/>
            <a:ext cx="3528392" cy="4235766"/>
          </a:xfrm>
          <a:prstGeom prst="rect">
            <a:avLst/>
          </a:prstGeom>
        </p:spPr>
      </p:pic>
      <p:sp>
        <p:nvSpPr>
          <p:cNvPr id="7" name="Rectangle 6"/>
          <p:cNvSpPr/>
          <p:nvPr/>
        </p:nvSpPr>
        <p:spPr>
          <a:xfrm>
            <a:off x="4861294" y="5979138"/>
            <a:ext cx="3132906" cy="215444"/>
          </a:xfrm>
          <a:prstGeom prst="rect">
            <a:avLst/>
          </a:prstGeom>
        </p:spPr>
        <p:txBody>
          <a:bodyPr wrap="square">
            <a:spAutoFit/>
          </a:bodyPr>
          <a:lstStyle/>
          <a:p>
            <a:r>
              <a:rPr lang="en-AU" sz="800" dirty="0" smtClean="0"/>
              <a:t>Shutterstock.com/</a:t>
            </a:r>
            <a:r>
              <a:rPr lang="en-AU" sz="800" dirty="0" err="1" smtClean="0"/>
              <a:t>Dfree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Teen pop</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 new teen pop sound emerged, performed by artists such as Britney Spears (pictured right) and </a:t>
            </a:r>
            <a:r>
              <a:rPr lang="en-AU" sz="1900" dirty="0" err="1" smtClean="0"/>
              <a:t>Miley</a:t>
            </a:r>
            <a:r>
              <a:rPr lang="en-AU" sz="1900" dirty="0" smtClean="0"/>
              <a:t> Cyrus. This new teen pop style can be traced back to the sound of the Spice Girls in the late 1990s.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7" name="Picture 6" descr="1805-9780170261739.jpg"/>
          <p:cNvPicPr>
            <a:picLocks noChangeAspect="1"/>
          </p:cNvPicPr>
          <p:nvPr/>
        </p:nvPicPr>
        <p:blipFill>
          <a:blip r:embed="rId2" cstate="print"/>
          <a:stretch>
            <a:fillRect/>
          </a:stretch>
        </p:blipFill>
        <p:spPr>
          <a:xfrm>
            <a:off x="4932040" y="1772816"/>
            <a:ext cx="2808312" cy="4212468"/>
          </a:xfrm>
          <a:prstGeom prst="rect">
            <a:avLst/>
          </a:prstGeom>
        </p:spPr>
      </p:pic>
      <p:sp>
        <p:nvSpPr>
          <p:cNvPr id="10" name="Rectangle 9"/>
          <p:cNvSpPr/>
          <p:nvPr/>
        </p:nvSpPr>
        <p:spPr>
          <a:xfrm>
            <a:off x="4861294" y="5962046"/>
            <a:ext cx="3132906" cy="215444"/>
          </a:xfrm>
          <a:prstGeom prst="rect">
            <a:avLst/>
          </a:prstGeom>
        </p:spPr>
        <p:txBody>
          <a:bodyPr wrap="square">
            <a:spAutoFit/>
          </a:bodyPr>
          <a:lstStyle/>
          <a:p>
            <a:r>
              <a:rPr lang="en-AU" sz="800" dirty="0"/>
              <a:t>Shutterstock.com/Helga </a:t>
            </a:r>
            <a:r>
              <a:rPr lang="en-AU" sz="800" dirty="0" err="1"/>
              <a:t>Esteb</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singer-songwriter</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indent="0">
              <a:buNone/>
            </a:pPr>
            <a:r>
              <a:rPr lang="en-AU" sz="1900" dirty="0" smtClean="0"/>
              <a:t>A more mature singer-songwriter style is personified in the music </a:t>
            </a:r>
            <a:br>
              <a:rPr lang="en-AU" sz="1900" dirty="0" smtClean="0"/>
            </a:br>
            <a:r>
              <a:rPr lang="en-AU" sz="1900" dirty="0" smtClean="0"/>
              <a:t>of K. D. Lang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10" name="Picture 9" descr="1806-9780170261739.jpg"/>
          <p:cNvPicPr>
            <a:picLocks noChangeAspect="1"/>
          </p:cNvPicPr>
          <p:nvPr/>
        </p:nvPicPr>
        <p:blipFill>
          <a:blip r:embed="rId2" cstate="print"/>
          <a:stretch>
            <a:fillRect/>
          </a:stretch>
        </p:blipFill>
        <p:spPr>
          <a:xfrm>
            <a:off x="4932040" y="1772817"/>
            <a:ext cx="2815207" cy="4320480"/>
          </a:xfrm>
          <a:prstGeom prst="rect">
            <a:avLst/>
          </a:prstGeom>
        </p:spPr>
      </p:pic>
      <p:sp>
        <p:nvSpPr>
          <p:cNvPr id="7" name="Rectangle 6"/>
          <p:cNvSpPr/>
          <p:nvPr/>
        </p:nvSpPr>
        <p:spPr>
          <a:xfrm>
            <a:off x="4861294" y="6068238"/>
            <a:ext cx="3132906" cy="215444"/>
          </a:xfrm>
          <a:prstGeom prst="rect">
            <a:avLst/>
          </a:prstGeom>
        </p:spPr>
        <p:txBody>
          <a:bodyPr wrap="square">
            <a:spAutoFit/>
          </a:bodyPr>
          <a:lstStyle/>
          <a:p>
            <a:r>
              <a:rPr lang="en-AU" sz="800" dirty="0"/>
              <a:t>Dreamstime.com/</a:t>
            </a:r>
            <a:r>
              <a:rPr lang="en-AU" sz="800" dirty="0" err="1"/>
              <a:t>Sbukle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British bands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indent="0">
              <a:buNone/>
            </a:pPr>
            <a:r>
              <a:rPr lang="en-AU" sz="1900" dirty="0" smtClean="0"/>
              <a:t>British bands remain popular, and Coldplay (pictured right) has dominated the international airwaves throughout the new millennium.</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7" name="Picture 6" descr="1810-9780170261739.jpg"/>
          <p:cNvPicPr>
            <a:picLocks noChangeAspect="1"/>
          </p:cNvPicPr>
          <p:nvPr/>
        </p:nvPicPr>
        <p:blipFill>
          <a:blip r:embed="rId2" cstate="print"/>
          <a:stretch>
            <a:fillRect/>
          </a:stretch>
        </p:blipFill>
        <p:spPr>
          <a:xfrm>
            <a:off x="4932040" y="1772816"/>
            <a:ext cx="3491880" cy="2327920"/>
          </a:xfrm>
          <a:prstGeom prst="rect">
            <a:avLst/>
          </a:prstGeom>
        </p:spPr>
      </p:pic>
      <p:sp>
        <p:nvSpPr>
          <p:cNvPr id="10" name="Rectangle 9"/>
          <p:cNvSpPr/>
          <p:nvPr/>
        </p:nvSpPr>
        <p:spPr>
          <a:xfrm>
            <a:off x="4861294" y="4094164"/>
            <a:ext cx="3132906" cy="215444"/>
          </a:xfrm>
          <a:prstGeom prst="rect">
            <a:avLst/>
          </a:prstGeom>
        </p:spPr>
        <p:txBody>
          <a:bodyPr wrap="square">
            <a:spAutoFit/>
          </a:bodyPr>
          <a:lstStyle/>
          <a:p>
            <a:r>
              <a:rPr lang="en-AU" sz="800" dirty="0"/>
              <a:t>Getty Images/Justin Goff</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 from 2000</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indent="0">
              <a:lnSpc>
                <a:spcPct val="115000"/>
              </a:lnSpc>
              <a:spcAft>
                <a:spcPts val="1000"/>
              </a:spcAft>
              <a:buNone/>
            </a:pPr>
            <a:r>
              <a:rPr lang="en-AU" sz="1900" dirty="0" smtClean="0"/>
              <a:t>In Australia, female artists such as Kasey Chambers represents the blurring of styles and genres as she crosses over from country into mainstream popular music. This is most apparent in hits such as ‘Not Pretty Enough’.</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10" name="Picture 9" descr="1812-9780170261739.jpg"/>
          <p:cNvPicPr>
            <a:picLocks noChangeAspect="1"/>
          </p:cNvPicPr>
          <p:nvPr/>
        </p:nvPicPr>
        <p:blipFill>
          <a:blip r:embed="rId2" cstate="print"/>
          <a:stretch>
            <a:fillRect/>
          </a:stretch>
        </p:blipFill>
        <p:spPr>
          <a:xfrm>
            <a:off x="4932040" y="1772817"/>
            <a:ext cx="2971050" cy="4320480"/>
          </a:xfrm>
          <a:prstGeom prst="rect">
            <a:avLst/>
          </a:prstGeom>
        </p:spPr>
      </p:pic>
      <p:sp>
        <p:nvSpPr>
          <p:cNvPr id="7" name="Rectangle 6"/>
          <p:cNvSpPr/>
          <p:nvPr/>
        </p:nvSpPr>
        <p:spPr>
          <a:xfrm>
            <a:off x="4861294" y="6068238"/>
            <a:ext cx="3132906" cy="215444"/>
          </a:xfrm>
          <a:prstGeom prst="rect">
            <a:avLst/>
          </a:prstGeom>
        </p:spPr>
        <p:txBody>
          <a:bodyPr wrap="square">
            <a:spAutoFit/>
          </a:bodyPr>
          <a:lstStyle/>
          <a:p>
            <a:r>
              <a:rPr lang="en-AU" sz="800" dirty="0"/>
              <a:t>Getty Images/Marc Grimwade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Pendulum</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indent="0">
              <a:lnSpc>
                <a:spcPct val="115000"/>
              </a:lnSpc>
              <a:spcAft>
                <a:spcPts val="1000"/>
              </a:spcAft>
              <a:buNone/>
            </a:pPr>
            <a:r>
              <a:rPr lang="en-AU" sz="1900" dirty="0" smtClean="0"/>
              <a:t>Yet another Australian band drawing international attention is Pendulum (pictured right). From Perth, they combine electronic dance music with mainstream rock to produce a commercially successful cross-over dance music style.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7" name="Picture 6" descr="1815-9780170261739.jpg"/>
          <p:cNvPicPr>
            <a:picLocks noChangeAspect="1"/>
          </p:cNvPicPr>
          <p:nvPr/>
        </p:nvPicPr>
        <p:blipFill>
          <a:blip r:embed="rId2" cstate="print"/>
          <a:stretch>
            <a:fillRect/>
          </a:stretch>
        </p:blipFill>
        <p:spPr>
          <a:xfrm>
            <a:off x="4932040" y="1772816"/>
            <a:ext cx="3457386" cy="2448272"/>
          </a:xfrm>
          <a:prstGeom prst="rect">
            <a:avLst/>
          </a:prstGeom>
        </p:spPr>
      </p:pic>
      <p:sp>
        <p:nvSpPr>
          <p:cNvPr id="10" name="Rectangle 9"/>
          <p:cNvSpPr/>
          <p:nvPr/>
        </p:nvSpPr>
        <p:spPr>
          <a:xfrm>
            <a:off x="4861294" y="4203996"/>
            <a:ext cx="3132906" cy="215444"/>
          </a:xfrm>
          <a:prstGeom prst="rect">
            <a:avLst/>
          </a:prstGeom>
        </p:spPr>
        <p:txBody>
          <a:bodyPr wrap="square">
            <a:spAutoFit/>
          </a:bodyPr>
          <a:lstStyle/>
          <a:p>
            <a:r>
              <a:rPr lang="en-AU" sz="800" dirty="0"/>
              <a:t>Getty Images/Samir Hussein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Summary</a:t>
            </a:r>
            <a:endParaRPr lang="en-US" sz="2800" dirty="0">
              <a:solidFill>
                <a:schemeClr val="accent1"/>
              </a:solidFill>
            </a:endParaRPr>
          </a:p>
        </p:txBody>
      </p:sp>
      <p:sp>
        <p:nvSpPr>
          <p:cNvPr id="3" name="Espace réservé du contenu 2"/>
          <p:cNvSpPr>
            <a:spLocks noGrp="1"/>
          </p:cNvSpPr>
          <p:nvPr>
            <p:ph idx="1"/>
          </p:nvPr>
        </p:nvSpPr>
        <p:spPr>
          <a:xfrm>
            <a:off x="457200" y="1646237"/>
            <a:ext cx="6491064" cy="3294931"/>
          </a:xfrm>
        </p:spPr>
        <p:txBody>
          <a:bodyPr>
            <a:normAutofit/>
          </a:bodyPr>
          <a:lstStyle/>
          <a:p>
            <a:pPr indent="0">
              <a:lnSpc>
                <a:spcPct val="115000"/>
              </a:lnSpc>
              <a:spcAft>
                <a:spcPts val="1000"/>
              </a:spcAft>
              <a:buNone/>
            </a:pPr>
            <a:r>
              <a:rPr lang="en-AU" sz="1900" dirty="0" smtClean="0"/>
              <a:t>While distinctly new popular music genres are yet to emerge in the new millennium, the face of popular music is changing. Reverence for music of the past is strong, but the way people access music is changing the face of the music industry. There is no doubt that popular music will continue to evolve, from the sound of the music, to the way it is produced and consumed.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Ltd 2014 MUSIC07SL00073 www.nelsonnet.com.au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2999</TotalTime>
  <Words>634</Words>
  <Application>Microsoft Office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Helvetica</vt:lpstr>
      <vt:lpstr>Rockwell</vt:lpstr>
      <vt:lpstr>Times New Roman</vt:lpstr>
      <vt:lpstr>Wingdings 2</vt:lpstr>
      <vt:lpstr>Conception personnalisée</vt:lpstr>
      <vt:lpstr>Foundry</vt:lpstr>
      <vt:lpstr>Chapters 17 and 18</vt:lpstr>
      <vt:lpstr>Grunge</vt:lpstr>
      <vt:lpstr>Nirvana</vt:lpstr>
      <vt:lpstr>Pop-punk</vt:lpstr>
      <vt:lpstr>Radiohead</vt:lpstr>
      <vt:lpstr>Australian alternative rock</vt:lpstr>
      <vt:lpstr>Popular music from 2000</vt:lpstr>
      <vt:lpstr>Teen pop</vt:lpstr>
      <vt:lpstr>The singer-songwriter</vt:lpstr>
      <vt:lpstr>British bands</vt:lpstr>
      <vt:lpstr>Australia from 2000</vt:lpstr>
      <vt:lpstr>Pendulum</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123</cp:revision>
  <dcterms:created xsi:type="dcterms:W3CDTF">2011-07-08T11:03:43Z</dcterms:created>
  <dcterms:modified xsi:type="dcterms:W3CDTF">2015-03-05T01:03:04Z</dcterms:modified>
  <cp:category>Templates</cp:category>
</cp:coreProperties>
</file>