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6"/>
  </p:notesMasterIdLst>
  <p:sldIdLst>
    <p:sldId id="273" r:id="rId3"/>
    <p:sldId id="275" r:id="rId4"/>
    <p:sldId id="276" r:id="rId5"/>
    <p:sldId id="277" r:id="rId6"/>
    <p:sldId id="278" r:id="rId7"/>
    <p:sldId id="279" r:id="rId8"/>
    <p:sldId id="280" r:id="rId9"/>
    <p:sldId id="281" r:id="rId10"/>
    <p:sldId id="282" r:id="rId11"/>
    <p:sldId id="283" r:id="rId12"/>
    <p:sldId id="284" r:id="rId13"/>
    <p:sldId id="285" r:id="rId14"/>
    <p:sldId id="286"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14 and 16</a:t>
            </a:r>
            <a:endParaRPr lang="en-US" dirty="0"/>
          </a:p>
        </p:txBody>
      </p:sp>
      <p:sp>
        <p:nvSpPr>
          <p:cNvPr id="2" name="Sous-titre 1"/>
          <p:cNvSpPr>
            <a:spLocks noGrp="1"/>
          </p:cNvSpPr>
          <p:nvPr>
            <p:ph type="subTitle" idx="1"/>
          </p:nvPr>
        </p:nvSpPr>
        <p:spPr>
          <a:xfrm>
            <a:off x="981616" y="4218302"/>
            <a:ext cx="7262792" cy="753525"/>
          </a:xfrm>
        </p:spPr>
        <p:txBody>
          <a:bodyPr>
            <a:normAutofit/>
          </a:bodyPr>
          <a:lstStyle/>
          <a:p>
            <a:pPr algn="ctr">
              <a:lnSpc>
                <a:spcPct val="115000"/>
              </a:lnSpc>
              <a:spcAft>
                <a:spcPts val="1000"/>
              </a:spcAft>
            </a:pPr>
            <a:r>
              <a:rPr lang="en-AU" b="1" i="1" dirty="0" smtClean="0">
                <a:latin typeface="Calibri"/>
                <a:ea typeface="Calibri"/>
                <a:cs typeface="Times New Roman"/>
              </a:rPr>
              <a:t>Hip hop, and electronic dance music</a:t>
            </a: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Hip hop</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In America, a new style had been slowly gathering momentum from the mid-1970s. Known as hip hop, the music featured a DJ playing song samples on a turntable and an MC chanting accompanying rhythmic verses in a style known as rapping. The first mainstream rap hit was ‘The Message’ by Grandmaster Flash &amp; the Furious Five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7" name="Picture 6" descr="1405-9780170261739.jpg"/>
          <p:cNvPicPr>
            <a:picLocks noChangeAspect="1"/>
          </p:cNvPicPr>
          <p:nvPr/>
        </p:nvPicPr>
        <p:blipFill>
          <a:blip r:embed="rId2" cstate="print"/>
          <a:stretch>
            <a:fillRect/>
          </a:stretch>
        </p:blipFill>
        <p:spPr>
          <a:xfrm>
            <a:off x="4932039" y="1772816"/>
            <a:ext cx="3470397" cy="3456384"/>
          </a:xfrm>
          <a:prstGeom prst="rect">
            <a:avLst/>
          </a:prstGeom>
        </p:spPr>
      </p:pic>
      <p:sp>
        <p:nvSpPr>
          <p:cNvPr id="10" name="Rectangle 9"/>
          <p:cNvSpPr/>
          <p:nvPr/>
        </p:nvSpPr>
        <p:spPr>
          <a:xfrm>
            <a:off x="4860032" y="5212108"/>
            <a:ext cx="3132906" cy="215444"/>
          </a:xfrm>
          <a:prstGeom prst="rect">
            <a:avLst/>
          </a:prstGeom>
        </p:spPr>
        <p:txBody>
          <a:bodyPr wrap="square">
            <a:spAutoFit/>
          </a:bodyPr>
          <a:lstStyle/>
          <a:p>
            <a:r>
              <a:rPr lang="en-AU" sz="800" dirty="0"/>
              <a:t>Getty Images/Anthony </a:t>
            </a:r>
            <a:r>
              <a:rPr lang="en-AU" sz="800" dirty="0" err="1"/>
              <a:t>Barboza</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Public Enemy</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Many rap songs contained strong political messages, and this style was epitomised by groups such as Public Enemy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10" name="Picture 9" descr="1402-9780170261739.jpg"/>
          <p:cNvPicPr>
            <a:picLocks noChangeAspect="1"/>
          </p:cNvPicPr>
          <p:nvPr/>
        </p:nvPicPr>
        <p:blipFill>
          <a:blip r:embed="rId2" cstate="print"/>
          <a:stretch>
            <a:fillRect/>
          </a:stretch>
        </p:blipFill>
        <p:spPr>
          <a:xfrm>
            <a:off x="4932040" y="1772816"/>
            <a:ext cx="3482815" cy="2304256"/>
          </a:xfrm>
          <a:prstGeom prst="rect">
            <a:avLst/>
          </a:prstGeom>
        </p:spPr>
      </p:pic>
      <p:sp>
        <p:nvSpPr>
          <p:cNvPr id="7" name="Rectangle 6"/>
          <p:cNvSpPr/>
          <p:nvPr/>
        </p:nvSpPr>
        <p:spPr>
          <a:xfrm>
            <a:off x="4860032" y="4077072"/>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Gangsta</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In the 1990s, intense rivalry generated by a violent form of rap called </a:t>
            </a:r>
            <a:r>
              <a:rPr lang="en-AU" sz="1900" dirty="0" err="1" smtClean="0"/>
              <a:t>gangsta</a:t>
            </a:r>
            <a:r>
              <a:rPr lang="en-AU" sz="1900" dirty="0" smtClean="0"/>
              <a:t> and fuelled by the media led to the deaths of Notorious B.I.G. and </a:t>
            </a:r>
            <a:r>
              <a:rPr lang="en-AU" sz="1900" dirty="0" err="1" smtClean="0"/>
              <a:t>Tupac</a:t>
            </a:r>
            <a:r>
              <a:rPr lang="en-AU" sz="1900" dirty="0" smtClean="0"/>
              <a:t> </a:t>
            </a:r>
            <a:r>
              <a:rPr lang="en-AU" sz="1900" dirty="0" err="1" smtClean="0"/>
              <a:t>Shakur</a:t>
            </a:r>
            <a:r>
              <a:rPr lang="en-AU" sz="1900" dirty="0" smtClean="0"/>
              <a:t> (pictured right). </a:t>
            </a:r>
            <a:r>
              <a:rPr lang="en-AU" sz="1900" dirty="0" err="1" smtClean="0"/>
              <a:t>Tupac</a:t>
            </a:r>
            <a:r>
              <a:rPr lang="en-AU" sz="1900" dirty="0" smtClean="0"/>
              <a:t> had enjoyed particular success with songs such as ‘Changes’.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7" name="Picture 6" descr="1413-9780170261739.jpg"/>
          <p:cNvPicPr>
            <a:picLocks noChangeAspect="1"/>
          </p:cNvPicPr>
          <p:nvPr/>
        </p:nvPicPr>
        <p:blipFill>
          <a:blip r:embed="rId2" cstate="print"/>
          <a:srcRect b="18500"/>
          <a:stretch>
            <a:fillRect/>
          </a:stretch>
        </p:blipFill>
        <p:spPr>
          <a:xfrm>
            <a:off x="4932040" y="1772816"/>
            <a:ext cx="3240360" cy="4249885"/>
          </a:xfrm>
          <a:prstGeom prst="rect">
            <a:avLst/>
          </a:prstGeom>
        </p:spPr>
      </p:pic>
      <p:sp>
        <p:nvSpPr>
          <p:cNvPr id="10" name="Rectangle 9"/>
          <p:cNvSpPr/>
          <p:nvPr/>
        </p:nvSpPr>
        <p:spPr>
          <a:xfrm>
            <a:off x="4860032" y="6004776"/>
            <a:ext cx="3132906" cy="215444"/>
          </a:xfrm>
          <a:prstGeom prst="rect">
            <a:avLst/>
          </a:prstGeom>
        </p:spPr>
        <p:txBody>
          <a:bodyPr wrap="square">
            <a:spAutoFit/>
          </a:bodyPr>
          <a:lstStyle/>
          <a:p>
            <a:r>
              <a:rPr lang="en-AU" sz="800" dirty="0"/>
              <a:t>Corbis/Chi </a:t>
            </a:r>
            <a:r>
              <a:rPr lang="en-AU" sz="800" dirty="0" err="1"/>
              <a:t>Modu</a:t>
            </a:r>
            <a:r>
              <a:rPr lang="en-AU" sz="800" dirty="0"/>
              <a:t>/Diverse Images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Snoop </a:t>
            </a:r>
            <a:r>
              <a:rPr lang="en-US" dirty="0" err="1" smtClean="0"/>
              <a:t>Dogg</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 hip hop artist who has enjoyed great success but is not without his share of controversy is Snoop </a:t>
            </a:r>
            <a:r>
              <a:rPr lang="en-AU" sz="1900" dirty="0" err="1" smtClean="0"/>
              <a:t>Dogg</a:t>
            </a:r>
            <a:r>
              <a:rPr lang="en-AU" sz="1900" dirty="0" smtClean="0"/>
              <a:t> (pictured right). Criticised for misogynous and often violent lyrics, Snoop </a:t>
            </a:r>
            <a:r>
              <a:rPr lang="en-AU" sz="1900" dirty="0" err="1" smtClean="0"/>
              <a:t>Dogg</a:t>
            </a:r>
            <a:r>
              <a:rPr lang="en-AU" sz="1900" dirty="0" smtClean="0"/>
              <a:t> almost croons his raps in a semi-melodic manner.</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10" name="Picture 9" descr="1407-9780170261739.jpg"/>
          <p:cNvPicPr>
            <a:picLocks noChangeAspect="1"/>
          </p:cNvPicPr>
          <p:nvPr/>
        </p:nvPicPr>
        <p:blipFill>
          <a:blip r:embed="rId2" cstate="print"/>
          <a:stretch>
            <a:fillRect/>
          </a:stretch>
        </p:blipFill>
        <p:spPr>
          <a:xfrm>
            <a:off x="4932040" y="1772816"/>
            <a:ext cx="3101789" cy="4399701"/>
          </a:xfrm>
          <a:prstGeom prst="rect">
            <a:avLst/>
          </a:prstGeom>
        </p:spPr>
      </p:pic>
      <p:sp>
        <p:nvSpPr>
          <p:cNvPr id="7" name="Rectangle 6"/>
          <p:cNvSpPr/>
          <p:nvPr/>
        </p:nvSpPr>
        <p:spPr>
          <a:xfrm>
            <a:off x="4860032" y="6148792"/>
            <a:ext cx="3132906" cy="215444"/>
          </a:xfrm>
          <a:prstGeom prst="rect">
            <a:avLst/>
          </a:prstGeom>
        </p:spPr>
        <p:txBody>
          <a:bodyPr wrap="square">
            <a:spAutoFit/>
          </a:bodyPr>
          <a:lstStyle/>
          <a:p>
            <a:r>
              <a:rPr lang="en-AU" sz="800" dirty="0"/>
              <a:t>Shutterstock.com/Everett Collection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Hip hop subculture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Hip hop has given rise to its own distinctive subculture. This includes </a:t>
            </a:r>
            <a:r>
              <a:rPr lang="en-AU" sz="1900" dirty="0" err="1" smtClean="0"/>
              <a:t>breakdancing</a:t>
            </a:r>
            <a:r>
              <a:rPr lang="en-AU" sz="1900" dirty="0" smtClean="0"/>
              <a:t>, fashion, language and more.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7" name="Picture 6" descr="1411-9780170261739.jpg"/>
          <p:cNvPicPr>
            <a:picLocks noChangeAspect="1"/>
          </p:cNvPicPr>
          <p:nvPr/>
        </p:nvPicPr>
        <p:blipFill>
          <a:blip r:embed="rId2" cstate="print"/>
          <a:srcRect l="19582" t="9125" r="11880"/>
          <a:stretch>
            <a:fillRect/>
          </a:stretch>
        </p:blipFill>
        <p:spPr>
          <a:xfrm>
            <a:off x="4932039" y="1772816"/>
            <a:ext cx="3582439" cy="3168352"/>
          </a:xfrm>
          <a:prstGeom prst="rect">
            <a:avLst/>
          </a:prstGeom>
        </p:spPr>
      </p:pic>
      <p:sp>
        <p:nvSpPr>
          <p:cNvPr id="10" name="Rectangle 9"/>
          <p:cNvSpPr/>
          <p:nvPr/>
        </p:nvSpPr>
        <p:spPr>
          <a:xfrm>
            <a:off x="4860032" y="4915530"/>
            <a:ext cx="3132906" cy="215444"/>
          </a:xfrm>
          <a:prstGeom prst="rect">
            <a:avLst/>
          </a:prstGeom>
        </p:spPr>
        <p:txBody>
          <a:bodyPr wrap="square">
            <a:spAutoFit/>
          </a:bodyPr>
          <a:lstStyle/>
          <a:p>
            <a:r>
              <a:rPr lang="en-AU" sz="800" dirty="0"/>
              <a:t>Corbis/Ocean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Hip hop in Australia</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Although hip hop not has not been as popular with Australian artists, the Hilltop Hoods (pictured right), from Adelaide, have enjoyed considerable success. They attribute music to having ‘saved’ their lives, and they have been prominent in supporting new and emerging Australian hip hop artists.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10" name="Picture 9" descr="1418-9780170261739.jpg"/>
          <p:cNvPicPr>
            <a:picLocks noChangeAspect="1"/>
          </p:cNvPicPr>
          <p:nvPr/>
        </p:nvPicPr>
        <p:blipFill>
          <a:blip r:embed="rId2" cstate="print"/>
          <a:stretch>
            <a:fillRect/>
          </a:stretch>
        </p:blipFill>
        <p:spPr>
          <a:xfrm>
            <a:off x="4932040" y="1772816"/>
            <a:ext cx="3564396" cy="2376264"/>
          </a:xfrm>
          <a:prstGeom prst="rect">
            <a:avLst/>
          </a:prstGeom>
        </p:spPr>
      </p:pic>
      <p:sp>
        <p:nvSpPr>
          <p:cNvPr id="7" name="Rectangle 6"/>
          <p:cNvSpPr/>
          <p:nvPr/>
        </p:nvSpPr>
        <p:spPr>
          <a:xfrm>
            <a:off x="4860032" y="4140534"/>
            <a:ext cx="3132906" cy="215444"/>
          </a:xfrm>
          <a:prstGeom prst="rect">
            <a:avLst/>
          </a:prstGeom>
        </p:spPr>
        <p:txBody>
          <a:bodyPr wrap="square">
            <a:spAutoFit/>
          </a:bodyPr>
          <a:lstStyle/>
          <a:p>
            <a:r>
              <a:rPr lang="en-AU" sz="800" dirty="0"/>
              <a:t>Hilltop Hoods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Eminem</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of the few white artists to succeed in hip hop is Eminem (pictured right). A controversial figure, he is noted for the lyrical nature of his lyrics and his subtle changes of rhythm in his delivery.</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7" name="Picture 6" descr="1404-9780170261739.jpg"/>
          <p:cNvPicPr>
            <a:picLocks noChangeAspect="1"/>
          </p:cNvPicPr>
          <p:nvPr/>
        </p:nvPicPr>
        <p:blipFill>
          <a:blip r:embed="rId2" cstate="print"/>
          <a:stretch>
            <a:fillRect/>
          </a:stretch>
        </p:blipFill>
        <p:spPr>
          <a:xfrm>
            <a:off x="4932040" y="1772815"/>
            <a:ext cx="2762636" cy="4248473"/>
          </a:xfrm>
          <a:prstGeom prst="rect">
            <a:avLst/>
          </a:prstGeom>
        </p:spPr>
      </p:pic>
      <p:sp>
        <p:nvSpPr>
          <p:cNvPr id="10" name="Rectangle 9"/>
          <p:cNvSpPr/>
          <p:nvPr/>
        </p:nvSpPr>
        <p:spPr>
          <a:xfrm>
            <a:off x="4860032" y="6001136"/>
            <a:ext cx="3132906" cy="215444"/>
          </a:xfrm>
          <a:prstGeom prst="rect">
            <a:avLst/>
          </a:prstGeom>
        </p:spPr>
        <p:txBody>
          <a:bodyPr wrap="square">
            <a:spAutoFit/>
          </a:bodyPr>
          <a:lstStyle/>
          <a:p>
            <a:r>
              <a:rPr lang="en-AU" sz="800" dirty="0" smtClean="0"/>
              <a:t>Shutterstock.com/</a:t>
            </a:r>
            <a:r>
              <a:rPr lang="en-AU" sz="800" dirty="0" err="1" smtClean="0"/>
              <a:t>Featureflash</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Electronic dance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Another form of popular music that emerged in the 1980s was electronic dance music. Many electronic dance music producers point to the 1983 song ‘Blue Monday’ by New Order (pictured right) as the immediate source of this style.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10" name="Picture 9" descr="1602-9780170261739.jpg"/>
          <p:cNvPicPr>
            <a:picLocks noChangeAspect="1"/>
          </p:cNvPicPr>
          <p:nvPr/>
        </p:nvPicPr>
        <p:blipFill>
          <a:blip r:embed="rId2" cstate="print"/>
          <a:srcRect l="4569" r="11583"/>
          <a:stretch>
            <a:fillRect/>
          </a:stretch>
        </p:blipFill>
        <p:spPr>
          <a:xfrm>
            <a:off x="4932039" y="1772816"/>
            <a:ext cx="3503347" cy="2808312"/>
          </a:xfrm>
          <a:prstGeom prst="rect">
            <a:avLst/>
          </a:prstGeom>
        </p:spPr>
      </p:pic>
      <p:sp>
        <p:nvSpPr>
          <p:cNvPr id="7" name="Rectangle 6"/>
          <p:cNvSpPr/>
          <p:nvPr/>
        </p:nvSpPr>
        <p:spPr>
          <a:xfrm>
            <a:off x="4860032" y="4568256"/>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Techno</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Electronic dance music, often known as house music, began in Chicago at the Warehouse disco. However, the music soon spread and diversified. Juan Atkins (pictured right) formed the group </a:t>
            </a:r>
            <a:r>
              <a:rPr lang="en-AU" sz="1900" dirty="0" err="1" smtClean="0"/>
              <a:t>Cybotron</a:t>
            </a:r>
            <a:r>
              <a:rPr lang="en-AU" sz="1900" dirty="0" smtClean="0"/>
              <a:t> to create a hard edged industrial sound effects style called techno, exemplified in the song ‘Techno City’.</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7" name="Picture 6" descr="1606-9780170261739.jpg"/>
          <p:cNvPicPr>
            <a:picLocks noChangeAspect="1"/>
          </p:cNvPicPr>
          <p:nvPr/>
        </p:nvPicPr>
        <p:blipFill>
          <a:blip r:embed="rId2" cstate="print"/>
          <a:srcRect l="40606"/>
          <a:stretch>
            <a:fillRect/>
          </a:stretch>
        </p:blipFill>
        <p:spPr>
          <a:xfrm>
            <a:off x="4932039" y="1772816"/>
            <a:ext cx="3433325" cy="4176464"/>
          </a:xfrm>
          <a:prstGeom prst="rect">
            <a:avLst/>
          </a:prstGeom>
        </p:spPr>
      </p:pic>
      <p:sp>
        <p:nvSpPr>
          <p:cNvPr id="10" name="Rectangle 9"/>
          <p:cNvSpPr/>
          <p:nvPr/>
        </p:nvSpPr>
        <p:spPr>
          <a:xfrm>
            <a:off x="4860032" y="5924222"/>
            <a:ext cx="3132906" cy="215444"/>
          </a:xfrm>
          <a:prstGeom prst="rect">
            <a:avLst/>
          </a:prstGeom>
        </p:spPr>
        <p:txBody>
          <a:bodyPr wrap="square">
            <a:spAutoFit/>
          </a:bodyPr>
          <a:lstStyle/>
          <a:p>
            <a:r>
              <a:rPr lang="en-AU" sz="800" dirty="0"/>
              <a:t>AAP/AP Photo/Juan Atkins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House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House music is often created live in dance venues and does not always translate well to the radio or recorded music mediums. However, one of the few commercially successful house groups has been the French duo Daft Punk (pictured right). Songs like ‘Technologic’ are typical of their style.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10" name="Picture 9" descr="1611-9780170261739.jpg"/>
          <p:cNvPicPr>
            <a:picLocks noChangeAspect="1"/>
          </p:cNvPicPr>
          <p:nvPr/>
        </p:nvPicPr>
        <p:blipFill>
          <a:blip r:embed="rId2" cstate="print"/>
          <a:stretch>
            <a:fillRect/>
          </a:stretch>
        </p:blipFill>
        <p:spPr>
          <a:xfrm>
            <a:off x="4932040" y="1772816"/>
            <a:ext cx="3413114" cy="4248472"/>
          </a:xfrm>
          <a:prstGeom prst="rect">
            <a:avLst/>
          </a:prstGeom>
        </p:spPr>
      </p:pic>
      <p:sp>
        <p:nvSpPr>
          <p:cNvPr id="7" name="Rectangle 6"/>
          <p:cNvSpPr/>
          <p:nvPr/>
        </p:nvSpPr>
        <p:spPr>
          <a:xfrm>
            <a:off x="4860032" y="6009682"/>
            <a:ext cx="3132906" cy="215444"/>
          </a:xfrm>
          <a:prstGeom prst="rect">
            <a:avLst/>
          </a:prstGeom>
        </p:spPr>
        <p:txBody>
          <a:bodyPr wrap="square">
            <a:spAutoFit/>
          </a:bodyPr>
          <a:lstStyle/>
          <a:p>
            <a:r>
              <a:rPr lang="en-AU" sz="800" dirty="0"/>
              <a:t>Getty Images/</a:t>
            </a:r>
            <a:r>
              <a:rPr lang="en-AU" sz="800" dirty="0" err="1"/>
              <a:t>Redferns</a:t>
            </a:r>
            <a:r>
              <a:rPr lang="en-AU" sz="800" dirty="0"/>
              <a:t>/Mick Hutson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Classical music inspiration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Like some progressive rock artists, some house producers have turned to classical music for inspiration. One of the more successful has been William Orbit (pictured right) with his album Pieces in a Modern Style, and the song ‘Adagio For Strings’.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7" name="Picture 6" descr="1613-9780170261739.jpg"/>
          <p:cNvPicPr>
            <a:picLocks noChangeAspect="1"/>
          </p:cNvPicPr>
          <p:nvPr/>
        </p:nvPicPr>
        <p:blipFill>
          <a:blip r:embed="rId2" cstate="print"/>
          <a:srcRect l="33010" r="10083"/>
          <a:stretch>
            <a:fillRect/>
          </a:stretch>
        </p:blipFill>
        <p:spPr>
          <a:xfrm>
            <a:off x="4932040" y="1772816"/>
            <a:ext cx="3449012" cy="4032448"/>
          </a:xfrm>
          <a:prstGeom prst="rect">
            <a:avLst/>
          </a:prstGeom>
        </p:spPr>
      </p:pic>
      <p:sp>
        <p:nvSpPr>
          <p:cNvPr id="10" name="Rectangle 9"/>
          <p:cNvSpPr/>
          <p:nvPr/>
        </p:nvSpPr>
        <p:spPr>
          <a:xfrm>
            <a:off x="4860032" y="5779626"/>
            <a:ext cx="3132906" cy="215444"/>
          </a:xfrm>
          <a:prstGeom prst="rect">
            <a:avLst/>
          </a:prstGeom>
        </p:spPr>
        <p:txBody>
          <a:bodyPr wrap="square">
            <a:spAutoFit/>
          </a:bodyPr>
          <a:lstStyle/>
          <a:p>
            <a:r>
              <a:rPr lang="en-AU" sz="800" dirty="0"/>
              <a:t>Getty Images/Victor </a:t>
            </a:r>
            <a:r>
              <a:rPr lang="en-AU" sz="800" dirty="0" err="1"/>
              <a:t>Fraile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Evolution of House</a:t>
            </a:r>
            <a:endParaRPr lang="en-US" sz="2800" dirty="0">
              <a:solidFill>
                <a:schemeClr val="accent1"/>
              </a:solidFill>
            </a:endParaRPr>
          </a:p>
        </p:txBody>
      </p:sp>
      <p:sp>
        <p:nvSpPr>
          <p:cNvPr id="3" name="Espace réservé du contenu 2"/>
          <p:cNvSpPr>
            <a:spLocks noGrp="1"/>
          </p:cNvSpPr>
          <p:nvPr>
            <p:ph idx="1"/>
          </p:nvPr>
        </p:nvSpPr>
        <p:spPr>
          <a:xfrm>
            <a:off x="457200" y="1646237"/>
            <a:ext cx="6347048" cy="2286819"/>
          </a:xfrm>
        </p:spPr>
        <p:txBody>
          <a:bodyPr>
            <a:normAutofit/>
          </a:bodyPr>
          <a:lstStyle/>
          <a:p>
            <a:pPr lvl="0" indent="0">
              <a:buNone/>
            </a:pPr>
            <a:r>
              <a:rPr lang="en-AU" sz="1900" dirty="0" smtClean="0"/>
              <a:t>House music continues to evolve and is one of the more unusual and futuristic sounding popular musical styles. Its proponents state that the music needs to be listened to in different ways to fully appreciate it.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Ltd 2014 MUSIC07SL00072 www.nelsonnet.com.au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2901</TotalTime>
  <Words>686</Words>
  <Application>Microsoft Office PowerPoint</Application>
  <PresentationFormat>On-screen Show (4:3)</PresentationFormat>
  <Paragraphs>61</Paragraphs>
  <Slides>13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Calibri</vt:lpstr>
      <vt:lpstr>Helvetica</vt:lpstr>
      <vt:lpstr>Rockwell</vt:lpstr>
      <vt:lpstr>Times New Roman</vt:lpstr>
      <vt:lpstr>Wingdings 2</vt:lpstr>
      <vt:lpstr>Conception personnalisée</vt:lpstr>
      <vt:lpstr>Foundry</vt:lpstr>
      <vt:lpstr>Chapters 14 and 16</vt:lpstr>
      <vt:lpstr>Hip hop</vt:lpstr>
      <vt:lpstr>Public Enemy</vt:lpstr>
      <vt:lpstr>Gangsta</vt:lpstr>
      <vt:lpstr>Snoop Dogg</vt:lpstr>
      <vt:lpstr>Hip hop subculture</vt:lpstr>
      <vt:lpstr>Hip hop in Australia</vt:lpstr>
      <vt:lpstr>Eminem</vt:lpstr>
      <vt:lpstr>Electronic dance music</vt:lpstr>
      <vt:lpstr>Techno</vt:lpstr>
      <vt:lpstr>House music</vt:lpstr>
      <vt:lpstr>Classical music inspiration</vt:lpstr>
      <vt:lpstr>Evolution of House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109</cp:revision>
  <dcterms:created xsi:type="dcterms:W3CDTF">2011-07-08T11:03:43Z</dcterms:created>
  <dcterms:modified xsi:type="dcterms:W3CDTF">2015-03-05T00:58:02Z</dcterms:modified>
  <cp:category>Templates</cp:category>
</cp:coreProperties>
</file>