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19"/>
  </p:notesMasterIdLst>
  <p:sldIdLst>
    <p:sldId id="273" r:id="rId3"/>
    <p:sldId id="275" r:id="rId4"/>
    <p:sldId id="276" r:id="rId5"/>
    <p:sldId id="277" r:id="rId6"/>
    <p:sldId id="278" r:id="rId7"/>
    <p:sldId id="280" r:id="rId8"/>
    <p:sldId id="281" r:id="rId9"/>
    <p:sldId id="282" r:id="rId10"/>
    <p:sldId id="283" r:id="rId11"/>
    <p:sldId id="284" r:id="rId12"/>
    <p:sldId id="285" r:id="rId13"/>
    <p:sldId id="286" r:id="rId14"/>
    <p:sldId id="287" r:id="rId15"/>
    <p:sldId id="288" r:id="rId16"/>
    <p:sldId id="289" r:id="rId17"/>
    <p:sldId id="290"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13 and 15</a:t>
            </a:r>
            <a:endParaRPr lang="en-US" dirty="0"/>
          </a:p>
        </p:txBody>
      </p:sp>
      <p:sp>
        <p:nvSpPr>
          <p:cNvPr id="2" name="Sous-titre 1"/>
          <p:cNvSpPr>
            <a:spLocks noGrp="1"/>
          </p:cNvSpPr>
          <p:nvPr>
            <p:ph type="subTitle" idx="1"/>
          </p:nvPr>
        </p:nvSpPr>
        <p:spPr>
          <a:xfrm>
            <a:off x="981616" y="4218302"/>
            <a:ext cx="7262792" cy="753525"/>
          </a:xfrm>
        </p:spPr>
        <p:txBody>
          <a:bodyPr>
            <a:normAutofit/>
          </a:bodyPr>
          <a:lstStyle/>
          <a:p>
            <a:pPr algn="ctr">
              <a:lnSpc>
                <a:spcPct val="115000"/>
              </a:lnSpc>
              <a:spcAft>
                <a:spcPts val="1000"/>
              </a:spcAft>
            </a:pPr>
            <a:r>
              <a:rPr lang="en-AU" b="1" i="1" dirty="0" smtClean="0">
                <a:latin typeface="Calibri"/>
                <a:ea typeface="Calibri"/>
                <a:cs typeface="Times New Roman"/>
              </a:rPr>
              <a:t>Australian pub rock, and Indigenous rock</a:t>
            </a:r>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pub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 Australian identity in popular music began to emerge in the early 1970s largely through bands like Skyhooks (pictured right). They sang songs about Australian places and Australian characteristics, and fuelled one of Australia’s great rivalries with glam band Sherbet.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10" name="Picture 9" descr="1302-9780170261739.jpg"/>
          <p:cNvPicPr>
            <a:picLocks noChangeAspect="1"/>
          </p:cNvPicPr>
          <p:nvPr/>
        </p:nvPicPr>
        <p:blipFill>
          <a:blip r:embed="rId2" cstate="screen"/>
          <a:srcRect l="2037" t="3619" r="2243" b="3971"/>
          <a:stretch>
            <a:fillRect/>
          </a:stretch>
        </p:blipFill>
        <p:spPr>
          <a:xfrm>
            <a:off x="4932039" y="1772816"/>
            <a:ext cx="3497189" cy="2232248"/>
          </a:xfrm>
          <a:prstGeom prst="rect">
            <a:avLst/>
          </a:prstGeom>
        </p:spPr>
      </p:pic>
      <p:sp>
        <p:nvSpPr>
          <p:cNvPr id="7" name="Rectangle 6"/>
          <p:cNvSpPr/>
          <p:nvPr/>
        </p:nvSpPr>
        <p:spPr>
          <a:xfrm>
            <a:off x="4932040" y="3996518"/>
            <a:ext cx="3132906" cy="215444"/>
          </a:xfrm>
          <a:prstGeom prst="rect">
            <a:avLst/>
          </a:prstGeom>
        </p:spPr>
        <p:txBody>
          <a:bodyPr wrap="square">
            <a:spAutoFit/>
          </a:bodyPr>
          <a:lstStyle/>
          <a:p>
            <a:r>
              <a:rPr lang="en-AU" sz="800" dirty="0" err="1"/>
              <a:t>Newspix</a:t>
            </a:r>
            <a:r>
              <a:rPr lang="en-AU" sz="800" dirty="0"/>
              <a:t>/News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Nick Cave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Other Australian artists emerged into the international spotlight, including the eclectic and multi-talented Nick Cave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7" name="Picture 6" descr="1304-9780170261739.jpg"/>
          <p:cNvPicPr>
            <a:picLocks noChangeAspect="1"/>
          </p:cNvPicPr>
          <p:nvPr/>
        </p:nvPicPr>
        <p:blipFill>
          <a:blip r:embed="rId2" cstate="screen"/>
          <a:srcRect/>
          <a:stretch>
            <a:fillRect/>
          </a:stretch>
        </p:blipFill>
        <p:spPr>
          <a:xfrm>
            <a:off x="4932039" y="1772816"/>
            <a:ext cx="3262091" cy="4176464"/>
          </a:xfrm>
          <a:prstGeom prst="rect">
            <a:avLst/>
          </a:prstGeom>
        </p:spPr>
      </p:pic>
      <p:sp>
        <p:nvSpPr>
          <p:cNvPr id="10" name="Rectangle 9"/>
          <p:cNvSpPr/>
          <p:nvPr/>
        </p:nvSpPr>
        <p:spPr>
          <a:xfrm>
            <a:off x="4872218" y="5924222"/>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Little River Band</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Little River Band (pictured right) was formed to deliberately break into the American country rock market. They were hugely successful with relaxed close harmony songs such as ‘Cool Change’.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11" name="Picture 10" descr="1305-9780170261739.jpg"/>
          <p:cNvPicPr>
            <a:picLocks noChangeAspect="1"/>
          </p:cNvPicPr>
          <p:nvPr/>
        </p:nvPicPr>
        <p:blipFill>
          <a:blip r:embed="rId2" cstate="screen"/>
          <a:stretch>
            <a:fillRect/>
          </a:stretch>
        </p:blipFill>
        <p:spPr>
          <a:xfrm>
            <a:off x="4932040" y="1772816"/>
            <a:ext cx="3526446" cy="2376264"/>
          </a:xfrm>
          <a:prstGeom prst="rect">
            <a:avLst/>
          </a:prstGeom>
        </p:spPr>
      </p:pic>
      <p:sp>
        <p:nvSpPr>
          <p:cNvPr id="7" name="Rectangle 6"/>
          <p:cNvSpPr/>
          <p:nvPr/>
        </p:nvSpPr>
        <p:spPr>
          <a:xfrm>
            <a:off x="4872218" y="4131988"/>
            <a:ext cx="3132906" cy="215444"/>
          </a:xfrm>
          <a:prstGeom prst="rect">
            <a:avLst/>
          </a:prstGeom>
        </p:spPr>
        <p:txBody>
          <a:bodyPr wrap="square">
            <a:spAutoFit/>
          </a:bodyPr>
          <a:lstStyle/>
          <a:p>
            <a:r>
              <a:rPr lang="en-AU" sz="800" dirty="0" err="1"/>
              <a:t>Newspix</a:t>
            </a:r>
            <a:r>
              <a:rPr lang="en-AU" sz="800" dirty="0"/>
              <a:t>/News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INXS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Another Australian band to break through internationally was INXS (pictured right). Led by the flamboyant Michael </a:t>
            </a:r>
            <a:r>
              <a:rPr lang="en-AU" sz="1900" dirty="0" err="1" smtClean="0"/>
              <a:t>Hutchence</a:t>
            </a:r>
            <a:r>
              <a:rPr lang="en-AU" sz="1900" dirty="0" smtClean="0"/>
              <a:t>, INXS enjoyed massive success throughout the 1980s with songs such as ‘Tear Us Apart’.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7" name="Picture 6" descr="1306-9780170261739.jpg"/>
          <p:cNvPicPr>
            <a:picLocks noChangeAspect="1"/>
          </p:cNvPicPr>
          <p:nvPr/>
        </p:nvPicPr>
        <p:blipFill>
          <a:blip r:embed="rId2" cstate="screen"/>
          <a:stretch>
            <a:fillRect/>
          </a:stretch>
        </p:blipFill>
        <p:spPr>
          <a:xfrm>
            <a:off x="4932040" y="1772816"/>
            <a:ext cx="3522897" cy="3096344"/>
          </a:xfrm>
          <a:prstGeom prst="rect">
            <a:avLst/>
          </a:prstGeom>
        </p:spPr>
      </p:pic>
      <p:sp>
        <p:nvSpPr>
          <p:cNvPr id="10" name="Rectangle 9"/>
          <p:cNvSpPr/>
          <p:nvPr/>
        </p:nvSpPr>
        <p:spPr>
          <a:xfrm>
            <a:off x="4872218" y="4849008"/>
            <a:ext cx="3132906" cy="215444"/>
          </a:xfrm>
          <a:prstGeom prst="rect">
            <a:avLst/>
          </a:prstGeom>
        </p:spPr>
        <p:txBody>
          <a:bodyPr wrap="square">
            <a:spAutoFit/>
          </a:bodyPr>
          <a:lstStyle/>
          <a:p>
            <a:r>
              <a:rPr lang="en-AU" sz="800" dirty="0"/>
              <a:t>Getty Images/</a:t>
            </a:r>
            <a:r>
              <a:rPr lang="en-AU" sz="800" dirty="0" err="1"/>
              <a:t>Hulton</a:t>
            </a:r>
            <a:r>
              <a:rPr lang="en-AU" sz="800" dirty="0"/>
              <a:t>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1980s pub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One reason attributed to the success of Australian bands in the 1980s was a healthy pub and club scene. Bands honed their craft in the pubs and clubs playing old fashioned hard rock at a time when the rest of the world was listening to </a:t>
            </a:r>
            <a:r>
              <a:rPr lang="en-AU" sz="1900" dirty="0" err="1" smtClean="0"/>
              <a:t>synth</a:t>
            </a:r>
            <a:r>
              <a:rPr lang="en-AU" sz="1900" dirty="0" smtClean="0"/>
              <a:t>-pop. The pub rock sound was epitomised by Hunters and Collectors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10" name="Picture 9" descr="1307_9780170261739.jpg"/>
          <p:cNvPicPr>
            <a:picLocks noChangeAspect="1"/>
          </p:cNvPicPr>
          <p:nvPr/>
        </p:nvPicPr>
        <p:blipFill>
          <a:blip r:embed="rId2" cstate="screen"/>
          <a:srcRect l="7272" t="2751" r="4007" b="16400"/>
          <a:stretch>
            <a:fillRect/>
          </a:stretch>
        </p:blipFill>
        <p:spPr>
          <a:xfrm>
            <a:off x="4932040" y="1772816"/>
            <a:ext cx="3456384" cy="4362976"/>
          </a:xfrm>
          <a:prstGeom prst="rect">
            <a:avLst/>
          </a:prstGeom>
        </p:spPr>
      </p:pic>
      <p:sp>
        <p:nvSpPr>
          <p:cNvPr id="7" name="Rectangle 6"/>
          <p:cNvSpPr/>
          <p:nvPr/>
        </p:nvSpPr>
        <p:spPr>
          <a:xfrm>
            <a:off x="4872218" y="6114608"/>
            <a:ext cx="3132906" cy="215444"/>
          </a:xfrm>
          <a:prstGeom prst="rect">
            <a:avLst/>
          </a:prstGeom>
        </p:spPr>
        <p:txBody>
          <a:bodyPr wrap="square">
            <a:spAutoFit/>
          </a:bodyPr>
          <a:lstStyle/>
          <a:p>
            <a:r>
              <a:rPr lang="en-AU" sz="800" dirty="0"/>
              <a:t>Mushroom Group</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Cold Chisel</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Another successful local band was Cold Chisel. Led by hard living front man Jimmy Barnes, Cold Chisel (pictured right) enjoyed hits with songs such as ‘</a:t>
            </a:r>
            <a:r>
              <a:rPr lang="en-AU" sz="1900" dirty="0" err="1" smtClean="0"/>
              <a:t>Khe</a:t>
            </a:r>
            <a:r>
              <a:rPr lang="en-AU" sz="1900" dirty="0" smtClean="0"/>
              <a:t> </a:t>
            </a:r>
            <a:r>
              <a:rPr lang="en-AU" sz="1900" dirty="0" err="1" smtClean="0"/>
              <a:t>Sanh</a:t>
            </a:r>
            <a:r>
              <a:rPr lang="en-AU" sz="1900" dirty="0" smtClean="0"/>
              <a:t>’ which told the story of the struggles of a restless returned Vietnam Veteran.</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7" name="Picture 6" descr="1310-9780170261739.jpg"/>
          <p:cNvPicPr>
            <a:picLocks noChangeAspect="1"/>
          </p:cNvPicPr>
          <p:nvPr/>
        </p:nvPicPr>
        <p:blipFill>
          <a:blip r:embed="rId2" cstate="screen"/>
          <a:stretch>
            <a:fillRect/>
          </a:stretch>
        </p:blipFill>
        <p:spPr>
          <a:xfrm>
            <a:off x="4932039" y="1772816"/>
            <a:ext cx="3456769" cy="2592288"/>
          </a:xfrm>
          <a:prstGeom prst="rect">
            <a:avLst/>
          </a:prstGeom>
        </p:spPr>
      </p:pic>
      <p:sp>
        <p:nvSpPr>
          <p:cNvPr id="10" name="Rectangle 9"/>
          <p:cNvSpPr/>
          <p:nvPr/>
        </p:nvSpPr>
        <p:spPr>
          <a:xfrm>
            <a:off x="4872218" y="4352918"/>
            <a:ext cx="3132906" cy="215444"/>
          </a:xfrm>
          <a:prstGeom prst="rect">
            <a:avLst/>
          </a:prstGeom>
        </p:spPr>
        <p:txBody>
          <a:bodyPr wrap="square">
            <a:spAutoFit/>
          </a:bodyPr>
          <a:lstStyle/>
          <a:p>
            <a:r>
              <a:rPr lang="en-AU" sz="800" dirty="0" err="1"/>
              <a:t>Newspix</a:t>
            </a:r>
            <a:r>
              <a:rPr lang="en-AU" sz="800" dirty="0"/>
              <a:t>/News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‘Unplugged’</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Australian artists also pioneered a new trend called ‘unplugged’ whereby they sang their songs to acoustic accompaniment only. One of these was Mark Seymour (pictured right), lead singer of Hunters and Collectors.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10" name="Picture 9" descr="1312-9780170261739.jpg"/>
          <p:cNvPicPr>
            <a:picLocks noChangeAspect="1"/>
          </p:cNvPicPr>
          <p:nvPr/>
        </p:nvPicPr>
        <p:blipFill>
          <a:blip r:embed="rId2" cstate="screen"/>
          <a:stretch>
            <a:fillRect/>
          </a:stretch>
        </p:blipFill>
        <p:spPr>
          <a:xfrm>
            <a:off x="4932040" y="1772816"/>
            <a:ext cx="3503634" cy="2520280"/>
          </a:xfrm>
          <a:prstGeom prst="rect">
            <a:avLst/>
          </a:prstGeom>
        </p:spPr>
      </p:pic>
      <p:sp>
        <p:nvSpPr>
          <p:cNvPr id="7" name="Rectangle 6"/>
          <p:cNvSpPr/>
          <p:nvPr/>
        </p:nvSpPr>
        <p:spPr>
          <a:xfrm>
            <a:off x="4872218" y="4276004"/>
            <a:ext cx="3132906" cy="215444"/>
          </a:xfrm>
          <a:prstGeom prst="rect">
            <a:avLst/>
          </a:prstGeom>
        </p:spPr>
        <p:txBody>
          <a:bodyPr wrap="square">
            <a:spAutoFit/>
          </a:bodyPr>
          <a:lstStyle/>
          <a:p>
            <a:r>
              <a:rPr lang="en-AU" sz="800" dirty="0"/>
              <a:t>Getty Images/Lucas Dawson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Indigenous Australian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This period also saw the rise of Indigenous Australian rock. The creation of the Central Australian Aboriginal Media Association (CAAMA) in the 1980s helped promote Indigenous bands from a wide variety of communities through central Australia. One of the most successful was </a:t>
            </a:r>
            <a:r>
              <a:rPr lang="en-AU" sz="1900" dirty="0" err="1" smtClean="0"/>
              <a:t>Warumpi</a:t>
            </a:r>
            <a:r>
              <a:rPr lang="en-AU" sz="1900" dirty="0" smtClean="0"/>
              <a:t> Band (pictured right) with songs such as ‘Black </a:t>
            </a:r>
            <a:r>
              <a:rPr lang="en-AU" sz="1900" dirty="0" err="1" smtClean="0"/>
              <a:t>Fella</a:t>
            </a:r>
            <a:r>
              <a:rPr lang="en-AU" sz="1900" dirty="0" smtClean="0"/>
              <a:t>, White </a:t>
            </a:r>
            <a:r>
              <a:rPr lang="en-AU" sz="1900" dirty="0" err="1" smtClean="0"/>
              <a:t>Fella</a:t>
            </a:r>
            <a:r>
              <a:rPr lang="en-AU" sz="1900" dirty="0" smtClean="0"/>
              <a: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7" name="Picture 6" descr="1502_9780170261739.jpg"/>
          <p:cNvPicPr>
            <a:picLocks noChangeAspect="1"/>
          </p:cNvPicPr>
          <p:nvPr/>
        </p:nvPicPr>
        <p:blipFill>
          <a:blip r:embed="rId2" cstate="screen"/>
          <a:srcRect/>
          <a:stretch>
            <a:fillRect/>
          </a:stretch>
        </p:blipFill>
        <p:spPr>
          <a:xfrm>
            <a:off x="4932040" y="1772816"/>
            <a:ext cx="3477753" cy="2664296"/>
          </a:xfrm>
          <a:prstGeom prst="rect">
            <a:avLst/>
          </a:prstGeom>
        </p:spPr>
      </p:pic>
      <p:sp>
        <p:nvSpPr>
          <p:cNvPr id="10" name="Rectangle 9"/>
          <p:cNvSpPr/>
          <p:nvPr/>
        </p:nvSpPr>
        <p:spPr>
          <a:xfrm>
            <a:off x="4872218" y="4421282"/>
            <a:ext cx="3132906" cy="215444"/>
          </a:xfrm>
          <a:prstGeom prst="rect">
            <a:avLst/>
          </a:prstGeom>
        </p:spPr>
        <p:txBody>
          <a:bodyPr wrap="square">
            <a:spAutoFit/>
          </a:bodyPr>
          <a:lstStyle/>
          <a:p>
            <a:r>
              <a:rPr lang="en-AU" sz="800" dirty="0"/>
              <a:t>Photo courtesy of Neil Murray, Island Home Music Pty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Kev</a:t>
            </a:r>
            <a:r>
              <a:rPr lang="en-US" dirty="0" smtClean="0"/>
              <a:t> </a:t>
            </a:r>
            <a:r>
              <a:rPr lang="en-US" dirty="0" err="1" smtClean="0"/>
              <a:t>Carmody</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Another politically active singer songwriter was </a:t>
            </a:r>
            <a:r>
              <a:rPr lang="en-AU" sz="1900" dirty="0" err="1" smtClean="0"/>
              <a:t>Kev</a:t>
            </a:r>
            <a:r>
              <a:rPr lang="en-AU" sz="1900" dirty="0" smtClean="0"/>
              <a:t> </a:t>
            </a:r>
            <a:r>
              <a:rPr lang="en-AU" sz="1900" dirty="0" err="1" smtClean="0"/>
              <a:t>Carmody</a:t>
            </a:r>
            <a:r>
              <a:rPr lang="en-AU" sz="1900" dirty="0" smtClean="0"/>
              <a:t> (pictured right), who, along with Paul Kelly, immortalised the Wave Hill Cattle Station strike in the 1960s in his sing ‘From Little Things, Big Things Grow’.</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10" name="Picture 9" descr="1503-9780170261739.jpg"/>
          <p:cNvPicPr>
            <a:picLocks noChangeAspect="1"/>
          </p:cNvPicPr>
          <p:nvPr/>
        </p:nvPicPr>
        <p:blipFill>
          <a:blip r:embed="rId2" cstate="screen"/>
          <a:stretch>
            <a:fillRect/>
          </a:stretch>
        </p:blipFill>
        <p:spPr>
          <a:xfrm>
            <a:off x="5100058" y="1772816"/>
            <a:ext cx="2784309" cy="4176464"/>
          </a:xfrm>
          <a:prstGeom prst="rect">
            <a:avLst/>
          </a:prstGeom>
        </p:spPr>
      </p:pic>
      <p:sp>
        <p:nvSpPr>
          <p:cNvPr id="7" name="Rectangle 6"/>
          <p:cNvSpPr/>
          <p:nvPr/>
        </p:nvSpPr>
        <p:spPr>
          <a:xfrm>
            <a:off x="5039494" y="5941314"/>
            <a:ext cx="3132906" cy="215444"/>
          </a:xfrm>
          <a:prstGeom prst="rect">
            <a:avLst/>
          </a:prstGeom>
        </p:spPr>
        <p:txBody>
          <a:bodyPr wrap="square">
            <a:spAutoFit/>
          </a:bodyPr>
          <a:lstStyle/>
          <a:p>
            <a:r>
              <a:rPr lang="en-AU" sz="800" dirty="0" err="1"/>
              <a:t>Newspix</a:t>
            </a:r>
            <a:r>
              <a:rPr lang="en-AU" sz="800" dirty="0"/>
              <a:t>/Troy </a:t>
            </a:r>
            <a:r>
              <a:rPr lang="en-AU" sz="800" dirty="0" err="1"/>
              <a:t>Bendeich</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Yothu</a:t>
            </a:r>
            <a:r>
              <a:rPr lang="en-US" dirty="0" smtClean="0"/>
              <a:t> </a:t>
            </a:r>
            <a:r>
              <a:rPr lang="en-US" dirty="0" err="1" smtClean="0"/>
              <a:t>Yindi</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However, the most internationally successful Australian Indigenous band has been </a:t>
            </a:r>
            <a:r>
              <a:rPr lang="en-AU" sz="1900" dirty="0" err="1" smtClean="0"/>
              <a:t>Yothu</a:t>
            </a:r>
            <a:r>
              <a:rPr lang="en-AU" sz="1900" dirty="0" smtClean="0"/>
              <a:t> </a:t>
            </a:r>
            <a:r>
              <a:rPr lang="en-AU" sz="1900" dirty="0" err="1" smtClean="0"/>
              <a:t>Yindi</a:t>
            </a:r>
            <a:r>
              <a:rPr lang="en-AU" sz="1900" dirty="0" smtClean="0"/>
              <a:t> (pictured right). From Arnhem Land, the band has combined traditional </a:t>
            </a:r>
            <a:r>
              <a:rPr lang="en-AU" sz="1900" dirty="0" err="1" smtClean="0"/>
              <a:t>Yolingu</a:t>
            </a:r>
            <a:r>
              <a:rPr lang="en-AU" sz="1900" dirty="0" smtClean="0"/>
              <a:t> musicians with balanda Western musicians. They achieved great success with their song ‘Treaty’.</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7" name="Picture 6" descr="1506-9780170261739.jpg"/>
          <p:cNvPicPr>
            <a:picLocks noChangeAspect="1"/>
          </p:cNvPicPr>
          <p:nvPr/>
        </p:nvPicPr>
        <p:blipFill>
          <a:blip r:embed="rId2" cstate="screen"/>
          <a:stretch>
            <a:fillRect/>
          </a:stretch>
        </p:blipFill>
        <p:spPr>
          <a:xfrm>
            <a:off x="4932039" y="1772816"/>
            <a:ext cx="3396937" cy="2304256"/>
          </a:xfrm>
          <a:prstGeom prst="rect">
            <a:avLst/>
          </a:prstGeom>
        </p:spPr>
      </p:pic>
      <p:sp>
        <p:nvSpPr>
          <p:cNvPr id="10" name="Rectangle 9"/>
          <p:cNvSpPr/>
          <p:nvPr/>
        </p:nvSpPr>
        <p:spPr>
          <a:xfrm>
            <a:off x="4860032" y="4056340"/>
            <a:ext cx="3132906" cy="215444"/>
          </a:xfrm>
          <a:prstGeom prst="rect">
            <a:avLst/>
          </a:prstGeom>
        </p:spPr>
        <p:txBody>
          <a:bodyPr wrap="square">
            <a:spAutoFit/>
          </a:bodyPr>
          <a:lstStyle/>
          <a:p>
            <a:r>
              <a:rPr lang="en-AU" sz="800" dirty="0"/>
              <a:t>Getty Images/Steve </a:t>
            </a:r>
            <a:r>
              <a:rPr lang="en-AU" sz="800" dirty="0" err="1"/>
              <a:t>Eichner</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Pigram</a:t>
            </a:r>
            <a:r>
              <a:rPr lang="en-US" dirty="0" smtClean="0"/>
              <a:t> Brothers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Broome in Western Australia is also the home of a number of noted Indigenous musicians, including the </a:t>
            </a:r>
            <a:r>
              <a:rPr lang="en-AU" sz="1900" dirty="0" err="1" smtClean="0"/>
              <a:t>Pigram</a:t>
            </a:r>
            <a:r>
              <a:rPr lang="en-AU" sz="1900" dirty="0" smtClean="0"/>
              <a:t> Brothers (pictured right). Steven </a:t>
            </a:r>
            <a:r>
              <a:rPr lang="en-AU" sz="1900" dirty="0" err="1" smtClean="0"/>
              <a:t>Pigram</a:t>
            </a:r>
            <a:r>
              <a:rPr lang="en-AU" sz="1900" dirty="0" smtClean="0"/>
              <a:t> had a hit with his song ‘Where I </a:t>
            </a:r>
            <a:r>
              <a:rPr lang="en-AU" sz="1900" dirty="0" err="1" smtClean="0"/>
              <a:t>B’long</a:t>
            </a:r>
            <a:r>
              <a:rPr lang="en-AU" sz="1900" dirty="0" smtClean="0"/>
              <a: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pic>
        <p:nvPicPr>
          <p:cNvPr id="10" name="Picture 9" descr="1505-9780170261739.jpg"/>
          <p:cNvPicPr>
            <a:picLocks noChangeAspect="1"/>
          </p:cNvPicPr>
          <p:nvPr/>
        </p:nvPicPr>
        <p:blipFill>
          <a:blip r:embed="rId2" cstate="screen"/>
          <a:stretch>
            <a:fillRect/>
          </a:stretch>
        </p:blipFill>
        <p:spPr>
          <a:xfrm>
            <a:off x="4932039" y="1772816"/>
            <a:ext cx="3456385" cy="2304256"/>
          </a:xfrm>
          <a:prstGeom prst="rect">
            <a:avLst/>
          </a:prstGeom>
        </p:spPr>
      </p:pic>
      <p:sp>
        <p:nvSpPr>
          <p:cNvPr id="7" name="Rectangle 6"/>
          <p:cNvSpPr/>
          <p:nvPr/>
        </p:nvSpPr>
        <p:spPr>
          <a:xfrm>
            <a:off x="4860032" y="4056340"/>
            <a:ext cx="3132906" cy="215444"/>
          </a:xfrm>
          <a:prstGeom prst="rect">
            <a:avLst/>
          </a:prstGeom>
        </p:spPr>
        <p:txBody>
          <a:bodyPr wrap="square">
            <a:spAutoFit/>
          </a:bodyPr>
          <a:lstStyle/>
          <a:p>
            <a:r>
              <a:rPr lang="en-AU" sz="800" dirty="0" err="1"/>
              <a:t>Newspix</a:t>
            </a:r>
            <a:r>
              <a:rPr lang="en-AU" sz="800" dirty="0"/>
              <a:t>/Justin Lloyd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Archie Roach</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Arguably the most poignant and personal Indigenous artist is Archie Roach (pictured right). A member of the stolen generation, he sings simple but incredibly powerful songs about his difficult past. However, his songs such as ‘Took the Children Away’ often contain a ray of hope for the future.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13</a:t>
            </a:fld>
            <a:endParaRPr lang="en-US"/>
          </a:p>
        </p:txBody>
      </p:sp>
      <p:pic>
        <p:nvPicPr>
          <p:cNvPr id="7" name="Picture 6" descr="1509-9780170261739.jpg"/>
          <p:cNvPicPr>
            <a:picLocks noChangeAspect="1"/>
          </p:cNvPicPr>
          <p:nvPr/>
        </p:nvPicPr>
        <p:blipFill>
          <a:blip r:embed="rId2" cstate="screen"/>
          <a:stretch>
            <a:fillRect/>
          </a:stretch>
        </p:blipFill>
        <p:spPr>
          <a:xfrm>
            <a:off x="4932040" y="1772816"/>
            <a:ext cx="3456946" cy="2304256"/>
          </a:xfrm>
          <a:prstGeom prst="rect">
            <a:avLst/>
          </a:prstGeom>
        </p:spPr>
      </p:pic>
      <p:sp>
        <p:nvSpPr>
          <p:cNvPr id="10" name="Rectangle 9"/>
          <p:cNvSpPr/>
          <p:nvPr/>
        </p:nvSpPr>
        <p:spPr>
          <a:xfrm>
            <a:off x="4860032" y="4056340"/>
            <a:ext cx="3132906" cy="215444"/>
          </a:xfrm>
          <a:prstGeom prst="rect">
            <a:avLst/>
          </a:prstGeom>
        </p:spPr>
        <p:txBody>
          <a:bodyPr wrap="square">
            <a:spAutoFit/>
          </a:bodyPr>
          <a:lstStyle/>
          <a:p>
            <a:r>
              <a:rPr lang="en-AU" sz="800" dirty="0" err="1"/>
              <a:t>Newspix</a:t>
            </a:r>
            <a:r>
              <a:rPr lang="en-AU" sz="800" dirty="0"/>
              <a:t>/Stuart </a:t>
            </a:r>
            <a:r>
              <a:rPr lang="en-AU" sz="800" dirty="0" err="1"/>
              <a:t>McEvoy</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Social comment</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Some white Australian bands have also tried to draw public attention to Indigenous issues. The most famous is Midnight Oil (pictured right). Although they sang protest songs about many issues, one of their most successful was ‘Beds Are Burning’ about the displaced </a:t>
            </a:r>
            <a:r>
              <a:rPr lang="en-AU" sz="1900" dirty="0" err="1" smtClean="0"/>
              <a:t>Pintupi</a:t>
            </a:r>
            <a:r>
              <a:rPr lang="en-AU" sz="1900" dirty="0" smtClean="0"/>
              <a:t> people.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14</a:t>
            </a:fld>
            <a:endParaRPr lang="en-US"/>
          </a:p>
        </p:txBody>
      </p:sp>
      <p:pic>
        <p:nvPicPr>
          <p:cNvPr id="10" name="Picture 9" descr="1511-9780170261739.jpg"/>
          <p:cNvPicPr>
            <a:picLocks noChangeAspect="1"/>
          </p:cNvPicPr>
          <p:nvPr/>
        </p:nvPicPr>
        <p:blipFill>
          <a:blip r:embed="rId2" cstate="screen"/>
          <a:srcRect/>
          <a:stretch>
            <a:fillRect/>
          </a:stretch>
        </p:blipFill>
        <p:spPr>
          <a:xfrm>
            <a:off x="4932039" y="1772816"/>
            <a:ext cx="3448803" cy="2520280"/>
          </a:xfrm>
          <a:prstGeom prst="rect">
            <a:avLst/>
          </a:prstGeom>
        </p:spPr>
      </p:pic>
      <p:sp>
        <p:nvSpPr>
          <p:cNvPr id="7" name="Rectangle 6"/>
          <p:cNvSpPr/>
          <p:nvPr/>
        </p:nvSpPr>
        <p:spPr>
          <a:xfrm>
            <a:off x="4860032" y="4272944"/>
            <a:ext cx="3132906" cy="215444"/>
          </a:xfrm>
          <a:prstGeom prst="rect">
            <a:avLst/>
          </a:prstGeom>
        </p:spPr>
        <p:txBody>
          <a:bodyPr wrap="square">
            <a:spAutoFit/>
          </a:bodyPr>
          <a:lstStyle/>
          <a:p>
            <a:r>
              <a:rPr lang="en-AU" sz="800" dirty="0"/>
              <a:t>Getty Images/AFP</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World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Indigenous rock is part of a wider world movement called world rock. Artists use music from different cultures to reinvigorate rock and draw attention to various world issues. Paul Simon (pictured right) enjoyed particular success with his Graceland album which incorporated the music of South Africa.</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15</a:t>
            </a:fld>
            <a:endParaRPr lang="en-US"/>
          </a:p>
        </p:txBody>
      </p:sp>
      <p:pic>
        <p:nvPicPr>
          <p:cNvPr id="7" name="Picture 6" descr="1514-9780170261739.jpg"/>
          <p:cNvPicPr>
            <a:picLocks noChangeAspect="1"/>
          </p:cNvPicPr>
          <p:nvPr/>
        </p:nvPicPr>
        <p:blipFill>
          <a:blip r:embed="rId2" cstate="screen"/>
          <a:srcRect/>
          <a:stretch>
            <a:fillRect/>
          </a:stretch>
        </p:blipFill>
        <p:spPr>
          <a:xfrm>
            <a:off x="4932040" y="1772816"/>
            <a:ext cx="3456384" cy="3915837"/>
          </a:xfrm>
          <a:prstGeom prst="rect">
            <a:avLst/>
          </a:prstGeom>
        </p:spPr>
      </p:pic>
      <p:sp>
        <p:nvSpPr>
          <p:cNvPr id="10" name="Rectangle 9"/>
          <p:cNvSpPr/>
          <p:nvPr/>
        </p:nvSpPr>
        <p:spPr>
          <a:xfrm>
            <a:off x="4860032" y="5678920"/>
            <a:ext cx="3132906" cy="215444"/>
          </a:xfrm>
          <a:prstGeom prst="rect">
            <a:avLst/>
          </a:prstGeom>
        </p:spPr>
        <p:txBody>
          <a:bodyPr wrap="square">
            <a:spAutoFit/>
          </a:bodyPr>
          <a:lstStyle/>
          <a:p>
            <a:r>
              <a:rPr lang="en-AU" sz="800" dirty="0" err="1"/>
              <a:t>Alamy</a:t>
            </a:r>
            <a:r>
              <a:rPr lang="en-AU" sz="800" dirty="0"/>
              <a:t>/</a:t>
            </a:r>
            <a:r>
              <a:rPr lang="en-AU" sz="800" dirty="0" err="1"/>
              <a:t>Lewton</a:t>
            </a:r>
            <a:r>
              <a:rPr lang="en-AU" sz="800" dirty="0"/>
              <a:t> Cole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Summary</a:t>
            </a:r>
            <a:endParaRPr lang="en-US" sz="2800" dirty="0">
              <a:solidFill>
                <a:schemeClr val="accent1"/>
              </a:solidFill>
            </a:endParaRPr>
          </a:p>
        </p:txBody>
      </p:sp>
      <p:sp>
        <p:nvSpPr>
          <p:cNvPr id="3" name="Espace réservé du contenu 2"/>
          <p:cNvSpPr>
            <a:spLocks noGrp="1"/>
          </p:cNvSpPr>
          <p:nvPr>
            <p:ph idx="1"/>
          </p:nvPr>
        </p:nvSpPr>
        <p:spPr>
          <a:xfrm>
            <a:off x="457200" y="1646237"/>
            <a:ext cx="6563072" cy="2862883"/>
          </a:xfrm>
        </p:spPr>
        <p:txBody>
          <a:bodyPr>
            <a:normAutofit/>
          </a:bodyPr>
          <a:lstStyle/>
          <a:p>
            <a:pPr lvl="0" indent="0">
              <a:buNone/>
            </a:pPr>
            <a:r>
              <a:rPr lang="en-AU" sz="1900" dirty="0" smtClean="0"/>
              <a:t>Australian popular music came of age from the 1970s as Australian artists gained the courage to sing about Australia for Australians instead of copying overseas trends. The 1980s in particular was a very productive time as bands honed their craft in the pubs and clubs. It also saw the birth of Indigenous rock, as Indigenous musicians began to tell their stories.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Ltd 2014 MUSIC07SL00071 www.nelsonnet.com.au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16</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2864</TotalTime>
  <Words>879</Words>
  <Application>Microsoft Office PowerPoint</Application>
  <PresentationFormat>On-screen Show (4:3)</PresentationFormat>
  <Paragraphs>76</Paragraphs>
  <Slides>16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Helvetica</vt:lpstr>
      <vt:lpstr>Rockwell</vt:lpstr>
      <vt:lpstr>Times New Roman</vt:lpstr>
      <vt:lpstr>Wingdings 2</vt:lpstr>
      <vt:lpstr>Conception personnalisée</vt:lpstr>
      <vt:lpstr>Foundry</vt:lpstr>
      <vt:lpstr>Chapters 13 and 15</vt:lpstr>
      <vt:lpstr>Australian pub rock</vt:lpstr>
      <vt:lpstr>Nick Cave</vt:lpstr>
      <vt:lpstr>Little River Band</vt:lpstr>
      <vt:lpstr>INXS</vt:lpstr>
      <vt:lpstr>1980s pub rock</vt:lpstr>
      <vt:lpstr>Cold Chisel</vt:lpstr>
      <vt:lpstr>‘Unplugged’</vt:lpstr>
      <vt:lpstr>Indigenous Australian rock</vt:lpstr>
      <vt:lpstr>Kev Carmody</vt:lpstr>
      <vt:lpstr>Yothu Yindi</vt:lpstr>
      <vt:lpstr>Pigram Brothers</vt:lpstr>
      <vt:lpstr>Archie Roach</vt:lpstr>
      <vt:lpstr>Social comment</vt:lpstr>
      <vt:lpstr>World rock</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93</cp:revision>
  <dcterms:created xsi:type="dcterms:W3CDTF">2011-07-08T11:03:43Z</dcterms:created>
  <dcterms:modified xsi:type="dcterms:W3CDTF">2015-03-05T00:52:18Z</dcterms:modified>
  <cp:category>Templates</cp:category>
</cp:coreProperties>
</file>