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9"/>
  </p:notesMasterIdLst>
  <p:sldIdLst>
    <p:sldId id="273"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5 and 6</a:t>
            </a:r>
            <a:endParaRPr lang="en-US" dirty="0"/>
          </a:p>
        </p:txBody>
      </p:sp>
      <p:sp>
        <p:nvSpPr>
          <p:cNvPr id="2" name="Sous-titre 1"/>
          <p:cNvSpPr>
            <a:spLocks noGrp="1"/>
          </p:cNvSpPr>
          <p:nvPr>
            <p:ph type="subTitle" idx="1"/>
          </p:nvPr>
        </p:nvSpPr>
        <p:spPr>
          <a:xfrm>
            <a:off x="981616" y="4218302"/>
            <a:ext cx="7262792" cy="753525"/>
          </a:xfrm>
        </p:spPr>
        <p:txBody>
          <a:bodyPr>
            <a:normAutofit fontScale="70000" lnSpcReduction="20000"/>
          </a:bodyPr>
          <a:lstStyle/>
          <a:p>
            <a:pPr algn="ctr">
              <a:lnSpc>
                <a:spcPct val="115000"/>
              </a:lnSpc>
              <a:spcAft>
                <a:spcPts val="1000"/>
              </a:spcAft>
            </a:pPr>
            <a:r>
              <a:rPr lang="en-AU" b="1" i="1" dirty="0" smtClean="0">
                <a:latin typeface="Calibri"/>
                <a:ea typeface="Calibri"/>
                <a:cs typeface="Times New Roman"/>
              </a:rPr>
              <a:t>The rise of rock music, and gospel, </a:t>
            </a:r>
            <a:r>
              <a:rPr lang="en-AU" b="1" i="1" dirty="0" err="1" smtClean="0">
                <a:latin typeface="Calibri"/>
                <a:ea typeface="Calibri"/>
                <a:cs typeface="Times New Roman"/>
              </a:rPr>
              <a:t>stax</a:t>
            </a:r>
            <a:r>
              <a:rPr lang="en-AU" b="1" i="1" dirty="0" smtClean="0">
                <a:latin typeface="Calibri"/>
                <a:ea typeface="Calibri"/>
                <a:cs typeface="Times New Roman"/>
              </a:rPr>
              <a:t>, soul, funk and disco</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blues in Britain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Although America abandoned the blues in the early 1960s, the blues tradition remained strong in Britain, thanks to bands such as the </a:t>
            </a:r>
            <a:r>
              <a:rPr lang="en-AU" sz="1900" dirty="0" err="1" smtClean="0"/>
              <a:t>Yardbirds</a:t>
            </a:r>
            <a:r>
              <a:rPr lang="en-AU" sz="1900" dirty="0" smtClean="0"/>
              <a:t> (pictured right) and the Animals. They played guitar-based blues with long solos and great energy and enthusiasm.</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2" name="Picture 11" descr="0504-9780170261739.jpg"/>
          <p:cNvPicPr>
            <a:picLocks noChangeAspect="1"/>
          </p:cNvPicPr>
          <p:nvPr/>
        </p:nvPicPr>
        <p:blipFill>
          <a:blip r:embed="rId2" cstate="screen"/>
          <a:stretch>
            <a:fillRect/>
          </a:stretch>
        </p:blipFill>
        <p:spPr>
          <a:xfrm>
            <a:off x="5004048" y="1772816"/>
            <a:ext cx="3408653" cy="3456384"/>
          </a:xfrm>
          <a:prstGeom prst="rect">
            <a:avLst/>
          </a:prstGeom>
        </p:spPr>
      </p:pic>
      <p:sp>
        <p:nvSpPr>
          <p:cNvPr id="7" name="Rectangle 6"/>
          <p:cNvSpPr/>
          <p:nvPr/>
        </p:nvSpPr>
        <p:spPr>
          <a:xfrm>
            <a:off x="4950394" y="5229780"/>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Rolling Stones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Ultimately, the most successful blues-based band was the Rolling Stones. They deliberately cultivated a rebellious image and became the voice of angry young people through classic songs such as ‘(I Can’t Get No) Satisfaction’.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0507-9780170261739.jpg"/>
          <p:cNvPicPr>
            <a:picLocks noChangeAspect="1"/>
          </p:cNvPicPr>
          <p:nvPr/>
        </p:nvPicPr>
        <p:blipFill>
          <a:blip r:embed="rId2" cstate="screen"/>
          <a:stretch>
            <a:fillRect/>
          </a:stretch>
        </p:blipFill>
        <p:spPr>
          <a:xfrm>
            <a:off x="5004048" y="1772816"/>
            <a:ext cx="3408223" cy="2664296"/>
          </a:xfrm>
          <a:prstGeom prst="rect">
            <a:avLst/>
          </a:prstGeom>
        </p:spPr>
      </p:pic>
      <p:sp>
        <p:nvSpPr>
          <p:cNvPr id="10" name="Rectangle 9"/>
          <p:cNvSpPr/>
          <p:nvPr/>
        </p:nvSpPr>
        <p:spPr>
          <a:xfrm>
            <a:off x="4950394" y="4429146"/>
            <a:ext cx="3132906" cy="215444"/>
          </a:xfrm>
          <a:prstGeom prst="rect">
            <a:avLst/>
          </a:prstGeom>
        </p:spPr>
        <p:txBody>
          <a:bodyPr wrap="square">
            <a:spAutoFit/>
          </a:bodyPr>
          <a:lstStyle/>
          <a:p>
            <a:r>
              <a:rPr lang="en-AU" sz="800" dirty="0" smtClean="0"/>
              <a:t>Corbis/David </a:t>
            </a:r>
            <a:r>
              <a:rPr lang="en-AU" sz="800" dirty="0"/>
              <a:t>Farrell/</a:t>
            </a:r>
            <a:r>
              <a:rPr lang="en-AU" sz="800" dirty="0" err="1"/>
              <a:t>Lebrecht</a:t>
            </a:r>
            <a:r>
              <a:rPr lang="en-AU" sz="800" dirty="0"/>
              <a:t> Music &amp; Arts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Guitar heroes – Eric Clapton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guitar-based blues bands eventually gave rise to a series of guitar virtuosos. These players possessed amazing talent and skill, and became known as the ‘guitar heroes’. One of them was British guitarist Eric Clapton (pictured right), who started the supergroup Cream.</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0" name="Picture 9" descr="0505-9780170261739.jpg"/>
          <p:cNvPicPr>
            <a:picLocks noChangeAspect="1"/>
          </p:cNvPicPr>
          <p:nvPr/>
        </p:nvPicPr>
        <p:blipFill>
          <a:blip r:embed="rId2" cstate="screen"/>
          <a:stretch>
            <a:fillRect/>
          </a:stretch>
        </p:blipFill>
        <p:spPr>
          <a:xfrm>
            <a:off x="5004048" y="1772816"/>
            <a:ext cx="3427937" cy="3312368"/>
          </a:xfrm>
          <a:prstGeom prst="rect">
            <a:avLst/>
          </a:prstGeom>
        </p:spPr>
      </p:pic>
      <p:sp>
        <p:nvSpPr>
          <p:cNvPr id="7" name="Rectangle 6"/>
          <p:cNvSpPr/>
          <p:nvPr/>
        </p:nvSpPr>
        <p:spPr>
          <a:xfrm>
            <a:off x="4950394" y="5077218"/>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Guitar heroes – </a:t>
            </a:r>
            <a:r>
              <a:rPr lang="en-US" dirty="0" err="1" smtClean="0"/>
              <a:t>Jimi</a:t>
            </a:r>
            <a:r>
              <a:rPr lang="en-US" dirty="0" smtClean="0"/>
              <a:t> Hendrix</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guitar hero was </a:t>
            </a:r>
            <a:r>
              <a:rPr lang="en-AU" sz="1900" dirty="0" err="1" smtClean="0"/>
              <a:t>Jimi</a:t>
            </a:r>
            <a:r>
              <a:rPr lang="en-AU" sz="1900" dirty="0" smtClean="0"/>
              <a:t> Hendrix, regarded by many as the greatest of them all. A phenomenal player, he could play guitar with his teeth or behind his back! Sadly, Hendrix died of a drug overdose in 1970.</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11" name="Picture 10" descr="0518-9780170261739.jpg"/>
          <p:cNvPicPr>
            <a:picLocks noChangeAspect="1"/>
          </p:cNvPicPr>
          <p:nvPr/>
        </p:nvPicPr>
        <p:blipFill>
          <a:blip r:embed="rId2" cstate="screen"/>
          <a:stretch>
            <a:fillRect/>
          </a:stretch>
        </p:blipFill>
        <p:spPr>
          <a:xfrm>
            <a:off x="5134398" y="1772816"/>
            <a:ext cx="2893986" cy="4320480"/>
          </a:xfrm>
          <a:prstGeom prst="rect">
            <a:avLst/>
          </a:prstGeom>
        </p:spPr>
      </p:pic>
      <p:sp>
        <p:nvSpPr>
          <p:cNvPr id="7" name="Rectangle 6"/>
          <p:cNvSpPr/>
          <p:nvPr/>
        </p:nvSpPr>
        <p:spPr>
          <a:xfrm>
            <a:off x="5076056" y="6068238"/>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Early Australian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Australian bands such as the Masters Apprentices copied the hard rocking blues sound in songs such as ‘Turn Up Your Radio’.</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10" name="Picture 9" descr="0521-9780170261739.jpg"/>
          <p:cNvPicPr>
            <a:picLocks noChangeAspect="1"/>
          </p:cNvPicPr>
          <p:nvPr/>
        </p:nvPicPr>
        <p:blipFill>
          <a:blip r:embed="rId2" cstate="screen"/>
          <a:stretch>
            <a:fillRect/>
          </a:stretch>
        </p:blipFill>
        <p:spPr>
          <a:xfrm>
            <a:off x="5004048" y="1772816"/>
            <a:ext cx="3391307" cy="2592288"/>
          </a:xfrm>
          <a:prstGeom prst="rect">
            <a:avLst/>
          </a:prstGeom>
        </p:spPr>
      </p:pic>
      <p:sp>
        <p:nvSpPr>
          <p:cNvPr id="7" name="Rectangle 6"/>
          <p:cNvSpPr/>
          <p:nvPr/>
        </p:nvSpPr>
        <p:spPr>
          <a:xfrm>
            <a:off x="4940586" y="4365104"/>
            <a:ext cx="3132906" cy="215444"/>
          </a:xfrm>
          <a:prstGeom prst="rect">
            <a:avLst/>
          </a:prstGeom>
        </p:spPr>
        <p:txBody>
          <a:bodyPr wrap="square">
            <a:spAutoFit/>
          </a:bodyPr>
          <a:lstStyle/>
          <a:p>
            <a:r>
              <a:rPr lang="en-AU" sz="800" dirty="0" err="1"/>
              <a:t>Newspix</a:t>
            </a:r>
            <a:r>
              <a:rPr lang="en-AU" sz="800" dirty="0"/>
              <a:t>/News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Heavy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blues/rock tradition reached a peak in the early 1970s with bands such as Deep Purple (pictured right), Black Sabbath and Led Zeppelin. These bands played hard riff-based rock with lots of guitar distortion and a thumping drum beat. </a:t>
            </a:r>
          </a:p>
          <a:p>
            <a:pPr lvl="0" indent="0">
              <a:buNone/>
            </a:pPr>
            <a:endParaRPr lang="en-AU" sz="1900" dirty="0" smtClean="0"/>
          </a:p>
          <a:p>
            <a:pPr lvl="0" indent="0">
              <a:buNone/>
            </a:pPr>
            <a:r>
              <a:rPr lang="en-AU" sz="1900" dirty="0" smtClean="0"/>
              <a:t>The riff from Deep Purple’s ‘Smoke on the Water’ is regarded as a classic.</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7" name="Picture 6" descr="0524-9780170261739.jpg"/>
          <p:cNvPicPr>
            <a:picLocks noChangeAspect="1"/>
          </p:cNvPicPr>
          <p:nvPr/>
        </p:nvPicPr>
        <p:blipFill>
          <a:blip r:embed="rId2" cstate="screen"/>
          <a:stretch>
            <a:fillRect/>
          </a:stretch>
        </p:blipFill>
        <p:spPr>
          <a:xfrm>
            <a:off x="5004047" y="1772816"/>
            <a:ext cx="3397097" cy="2520280"/>
          </a:xfrm>
          <a:prstGeom prst="rect">
            <a:avLst/>
          </a:prstGeom>
        </p:spPr>
      </p:pic>
      <p:sp>
        <p:nvSpPr>
          <p:cNvPr id="10" name="Rectangle 9"/>
          <p:cNvSpPr/>
          <p:nvPr/>
        </p:nvSpPr>
        <p:spPr>
          <a:xfrm>
            <a:off x="4940586" y="4293096"/>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AC/DC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Again, Australian bands such as Chain played hard rock in the 1970s, but the most famous of them all was AC/DC. They have enjoyed a long and successful career, despite the early death of lead singer Bon Scott.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10" name="Picture 9" descr="0530-9780170261739.jpg"/>
          <p:cNvPicPr>
            <a:picLocks noChangeAspect="1"/>
          </p:cNvPicPr>
          <p:nvPr/>
        </p:nvPicPr>
        <p:blipFill>
          <a:blip r:embed="rId2" cstate="screen"/>
          <a:stretch>
            <a:fillRect/>
          </a:stretch>
        </p:blipFill>
        <p:spPr>
          <a:xfrm>
            <a:off x="5004048" y="1772816"/>
            <a:ext cx="3384376" cy="3360309"/>
          </a:xfrm>
          <a:prstGeom prst="rect">
            <a:avLst/>
          </a:prstGeom>
        </p:spPr>
      </p:pic>
      <p:sp>
        <p:nvSpPr>
          <p:cNvPr id="7" name="Rectangle 6"/>
          <p:cNvSpPr/>
          <p:nvPr/>
        </p:nvSpPr>
        <p:spPr>
          <a:xfrm>
            <a:off x="4940586" y="5132134"/>
            <a:ext cx="3132906" cy="215444"/>
          </a:xfrm>
          <a:prstGeom prst="rect">
            <a:avLst/>
          </a:prstGeom>
        </p:spPr>
        <p:txBody>
          <a:bodyPr wrap="square">
            <a:spAutoFit/>
          </a:bodyPr>
          <a:lstStyle/>
          <a:p>
            <a:r>
              <a:rPr lang="en-AU" sz="800" dirty="0"/>
              <a:t>Corbis/Martyn Goddard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Heavy metal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Audiences were growing tired of the extended solos and theatrics of hard rock by the late 1970s. However, hard rock reinvented itself in the 1980s as heavy metal. </a:t>
            </a:r>
          </a:p>
          <a:p>
            <a:pPr lvl="0" indent="0">
              <a:buNone/>
            </a:pPr>
            <a:endParaRPr lang="en-AU" sz="1900" dirty="0" smtClean="0"/>
          </a:p>
          <a:p>
            <a:pPr lvl="0" indent="0">
              <a:buNone/>
            </a:pPr>
            <a:r>
              <a:rPr lang="en-AU" sz="1900" dirty="0" smtClean="0"/>
              <a:t>Thrash metal bands such as Metallica (pictured right) led the way with their high energy, full distortion, speed and brute force.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7" name="Picture 6" descr="0532-9780170261739.jpg"/>
          <p:cNvPicPr>
            <a:picLocks noChangeAspect="1"/>
          </p:cNvPicPr>
          <p:nvPr/>
        </p:nvPicPr>
        <p:blipFill>
          <a:blip r:embed="rId2" cstate="screen"/>
          <a:stretch>
            <a:fillRect/>
          </a:stretch>
        </p:blipFill>
        <p:spPr>
          <a:xfrm>
            <a:off x="5004048" y="1772816"/>
            <a:ext cx="3438096" cy="2304256"/>
          </a:xfrm>
          <a:prstGeom prst="rect">
            <a:avLst/>
          </a:prstGeom>
        </p:spPr>
      </p:pic>
      <p:sp>
        <p:nvSpPr>
          <p:cNvPr id="10" name="Rectangle 9"/>
          <p:cNvSpPr/>
          <p:nvPr/>
        </p:nvSpPr>
        <p:spPr>
          <a:xfrm>
            <a:off x="4940586" y="4077072"/>
            <a:ext cx="3132906" cy="215444"/>
          </a:xfrm>
          <a:prstGeom prst="rect">
            <a:avLst/>
          </a:prstGeom>
        </p:spPr>
        <p:txBody>
          <a:bodyPr wrap="square">
            <a:spAutoFit/>
          </a:bodyPr>
          <a:lstStyle/>
          <a:p>
            <a:r>
              <a:rPr lang="en-AU" sz="800" dirty="0"/>
              <a:t>Corbis/Alexander C. Fields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Gospel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Blues-inspired rock made a comeback in America in the mid-1960s but in a less aggressive form. American singers modelled themselves on the gospel vocal style of artists such as Ray Charles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10" name="Picture 9" descr="0602-9780170261739.jpg"/>
          <p:cNvPicPr>
            <a:picLocks noChangeAspect="1"/>
          </p:cNvPicPr>
          <p:nvPr/>
        </p:nvPicPr>
        <p:blipFill>
          <a:blip r:embed="rId2" cstate="screen"/>
          <a:stretch>
            <a:fillRect/>
          </a:stretch>
        </p:blipFill>
        <p:spPr>
          <a:xfrm>
            <a:off x="5004048" y="1772816"/>
            <a:ext cx="3456384" cy="4325887"/>
          </a:xfrm>
          <a:prstGeom prst="rect">
            <a:avLst/>
          </a:prstGeom>
        </p:spPr>
      </p:pic>
      <p:sp>
        <p:nvSpPr>
          <p:cNvPr id="7" name="Rectangle 6"/>
          <p:cNvSpPr/>
          <p:nvPr/>
        </p:nvSpPr>
        <p:spPr>
          <a:xfrm>
            <a:off x="4940586" y="6085330"/>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Stax</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err="1" smtClean="0"/>
              <a:t>Stax</a:t>
            </a:r>
            <a:r>
              <a:rPr lang="en-AU" sz="1900" dirty="0" smtClean="0"/>
              <a:t> Studios, located in Memphis, pioneered the sound through artists such as Wilson Pickett and Otis Reading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7" name="Picture 6" descr="0603-9780170261739.jpg"/>
          <p:cNvPicPr>
            <a:picLocks noChangeAspect="1"/>
          </p:cNvPicPr>
          <p:nvPr/>
        </p:nvPicPr>
        <p:blipFill>
          <a:blip r:embed="rId2" cstate="screen"/>
          <a:stretch>
            <a:fillRect/>
          </a:stretch>
        </p:blipFill>
        <p:spPr>
          <a:xfrm>
            <a:off x="5004048" y="1772816"/>
            <a:ext cx="3456384" cy="4329290"/>
          </a:xfrm>
          <a:prstGeom prst="rect">
            <a:avLst/>
          </a:prstGeom>
        </p:spPr>
      </p:pic>
      <p:sp>
        <p:nvSpPr>
          <p:cNvPr id="10" name="Rectangle 9"/>
          <p:cNvSpPr/>
          <p:nvPr/>
        </p:nvSpPr>
        <p:spPr>
          <a:xfrm>
            <a:off x="4940586" y="6085330"/>
            <a:ext cx="3132906" cy="215444"/>
          </a:xfrm>
          <a:prstGeom prst="rect">
            <a:avLst/>
          </a:prstGeom>
        </p:spPr>
        <p:txBody>
          <a:bodyPr wrap="square">
            <a:spAutoFit/>
          </a:bodyPr>
          <a:lstStyle/>
          <a:p>
            <a:r>
              <a:rPr lang="en-AU" sz="800" dirty="0"/>
              <a:t>Corbis/Michael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Soul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Eventually, the </a:t>
            </a:r>
            <a:r>
              <a:rPr lang="en-AU" sz="1900" dirty="0" err="1" smtClean="0"/>
              <a:t>stax</a:t>
            </a:r>
            <a:r>
              <a:rPr lang="en-AU" sz="1900" dirty="0" smtClean="0"/>
              <a:t> sound evolved into a wider style known as soul. The driving force behind soul was the flamboyant James Brown (pictured right), with songs such as </a:t>
            </a:r>
            <a:br>
              <a:rPr lang="en-AU" sz="1900" dirty="0" smtClean="0"/>
            </a:br>
            <a:r>
              <a:rPr lang="en-AU" sz="1900" dirty="0" smtClean="0"/>
              <a:t>‘I Feel Good’. Brown was noted for his high energy stage act, impassioned vocals and thumping tight groove.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10" name="Picture 9" descr="0605-9780170261739.jpg"/>
          <p:cNvPicPr>
            <a:picLocks noChangeAspect="1"/>
          </p:cNvPicPr>
          <p:nvPr/>
        </p:nvPicPr>
        <p:blipFill>
          <a:blip r:embed="rId2" cstate="screen"/>
          <a:stretch>
            <a:fillRect/>
          </a:stretch>
        </p:blipFill>
        <p:spPr>
          <a:xfrm>
            <a:off x="5004048" y="1772816"/>
            <a:ext cx="3456384" cy="2249064"/>
          </a:xfrm>
          <a:prstGeom prst="rect">
            <a:avLst/>
          </a:prstGeom>
        </p:spPr>
      </p:pic>
      <p:sp>
        <p:nvSpPr>
          <p:cNvPr id="7" name="Rectangle 6"/>
          <p:cNvSpPr/>
          <p:nvPr/>
        </p:nvSpPr>
        <p:spPr>
          <a:xfrm>
            <a:off x="4940586" y="4005064"/>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‘Soul sisters’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Female singers made an impact. Undoubtedly, the most successful was Aretha Franklin (pictured right). When she covered Otis Reading’s song ‘Respect’, it became a civil rights cry for respect for African Americans, as well as a cry for respect for women.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pic>
        <p:nvPicPr>
          <p:cNvPr id="7" name="Picture 6" descr="0611-9780170261739.jpg"/>
          <p:cNvPicPr>
            <a:picLocks noChangeAspect="1"/>
          </p:cNvPicPr>
          <p:nvPr/>
        </p:nvPicPr>
        <p:blipFill>
          <a:blip r:embed="rId2" cstate="screen"/>
          <a:stretch>
            <a:fillRect/>
          </a:stretch>
        </p:blipFill>
        <p:spPr>
          <a:xfrm>
            <a:off x="5004048" y="1772816"/>
            <a:ext cx="3240360" cy="4322408"/>
          </a:xfrm>
          <a:prstGeom prst="rect">
            <a:avLst/>
          </a:prstGeom>
        </p:spPr>
      </p:pic>
      <p:sp>
        <p:nvSpPr>
          <p:cNvPr id="10" name="Rectangle 9"/>
          <p:cNvSpPr/>
          <p:nvPr/>
        </p:nvSpPr>
        <p:spPr>
          <a:xfrm>
            <a:off x="4940586" y="6085330"/>
            <a:ext cx="3132906" cy="215444"/>
          </a:xfrm>
          <a:prstGeom prst="rect">
            <a:avLst/>
          </a:prstGeom>
        </p:spPr>
        <p:txBody>
          <a:bodyPr wrap="square">
            <a:spAutoFit/>
          </a:bodyPr>
          <a:lstStyle/>
          <a:p>
            <a:r>
              <a:rPr lang="en-AU" sz="800" dirty="0"/>
              <a:t>Corbis/</a:t>
            </a:r>
            <a:r>
              <a:rPr lang="en-AU" sz="800" dirty="0" err="1"/>
              <a:t>dpa</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Social and political meaning</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Even Motown records, who had deliberately avoided the soul sound and songs with social meaning got into the act. </a:t>
            </a:r>
          </a:p>
          <a:p>
            <a:pPr lvl="0" indent="0">
              <a:buNone/>
            </a:pPr>
            <a:endParaRPr lang="en-AU" sz="1900" dirty="0" smtClean="0"/>
          </a:p>
          <a:p>
            <a:pPr lvl="0" indent="0">
              <a:buNone/>
            </a:pPr>
            <a:r>
              <a:rPr lang="en-AU" sz="1900" dirty="0" smtClean="0"/>
              <a:t>Marvin Gaye’s (pictured right) ‘What’s Going On’ became a powerful anthem calling for peace and understanding.</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41512" y="6377408"/>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14</a:t>
            </a:fld>
            <a:endParaRPr lang="en-US"/>
          </a:p>
        </p:txBody>
      </p:sp>
      <p:pic>
        <p:nvPicPr>
          <p:cNvPr id="10" name="Picture 9" descr="0614-9780170261739.jpg"/>
          <p:cNvPicPr>
            <a:picLocks noChangeAspect="1"/>
          </p:cNvPicPr>
          <p:nvPr/>
        </p:nvPicPr>
        <p:blipFill>
          <a:blip r:embed="rId2" cstate="screen"/>
          <a:stretch>
            <a:fillRect/>
          </a:stretch>
        </p:blipFill>
        <p:spPr>
          <a:xfrm>
            <a:off x="5004048" y="1772816"/>
            <a:ext cx="3467480" cy="4320480"/>
          </a:xfrm>
          <a:prstGeom prst="rect">
            <a:avLst/>
          </a:prstGeom>
        </p:spPr>
      </p:pic>
      <p:sp>
        <p:nvSpPr>
          <p:cNvPr id="7" name="Rectangle 6"/>
          <p:cNvSpPr/>
          <p:nvPr/>
        </p:nvSpPr>
        <p:spPr>
          <a:xfrm>
            <a:off x="4940586" y="6085330"/>
            <a:ext cx="3132906" cy="215444"/>
          </a:xfrm>
          <a:prstGeom prst="rect">
            <a:avLst/>
          </a:prstGeom>
        </p:spPr>
        <p:txBody>
          <a:bodyPr wrap="square">
            <a:spAutoFit/>
          </a:bodyPr>
          <a:lstStyle/>
          <a:p>
            <a:r>
              <a:rPr lang="en-AU" sz="800" dirty="0"/>
              <a:t>Getty Images/</a:t>
            </a:r>
            <a:r>
              <a:rPr lang="en-AU" sz="800" dirty="0" err="1"/>
              <a:t>Redferns</a:t>
            </a:r>
            <a:r>
              <a:rPr lang="en-AU" sz="800" dirty="0"/>
              <a:t>/Gilles Petard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Funk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By the 1970s, the strong emphasis on the rhythmic groove in soul had evolved even further into funk, thanks largely to George Clinton and his bands </a:t>
            </a:r>
            <a:r>
              <a:rPr lang="en-AU" sz="1900" dirty="0" err="1" smtClean="0"/>
              <a:t>Funkadelic</a:t>
            </a:r>
            <a:r>
              <a:rPr lang="en-AU" sz="1900" dirty="0" smtClean="0"/>
              <a:t> (pictured right) / Parliament.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15</a:t>
            </a:fld>
            <a:endParaRPr lang="en-US"/>
          </a:p>
        </p:txBody>
      </p:sp>
      <p:pic>
        <p:nvPicPr>
          <p:cNvPr id="7" name="Picture 6" descr="0618-9780170261739.jpg"/>
          <p:cNvPicPr>
            <a:picLocks noChangeAspect="1"/>
          </p:cNvPicPr>
          <p:nvPr/>
        </p:nvPicPr>
        <p:blipFill>
          <a:blip r:embed="rId2" cstate="screen"/>
          <a:stretch>
            <a:fillRect/>
          </a:stretch>
        </p:blipFill>
        <p:spPr>
          <a:xfrm>
            <a:off x="5004048" y="1772815"/>
            <a:ext cx="3456384" cy="2337473"/>
          </a:xfrm>
          <a:prstGeom prst="rect">
            <a:avLst/>
          </a:prstGeom>
        </p:spPr>
      </p:pic>
      <p:sp>
        <p:nvSpPr>
          <p:cNvPr id="10" name="Rectangle 9"/>
          <p:cNvSpPr/>
          <p:nvPr/>
        </p:nvSpPr>
        <p:spPr>
          <a:xfrm>
            <a:off x="4940586" y="4094164"/>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Disco</a:t>
            </a:r>
            <a:endParaRPr lang="en-US" sz="2800" dirty="0">
              <a:solidFill>
                <a:schemeClr val="accent1"/>
              </a:solidFill>
            </a:endParaRPr>
          </a:p>
        </p:txBody>
      </p:sp>
      <p:sp>
        <p:nvSpPr>
          <p:cNvPr id="3" name="Espace réservé du contenu 2"/>
          <p:cNvSpPr>
            <a:spLocks noGrp="1"/>
          </p:cNvSpPr>
          <p:nvPr>
            <p:ph idx="1"/>
          </p:nvPr>
        </p:nvSpPr>
        <p:spPr>
          <a:xfrm>
            <a:off x="457200" y="1646237"/>
            <a:ext cx="6275040" cy="2646859"/>
          </a:xfrm>
        </p:spPr>
        <p:txBody>
          <a:bodyPr>
            <a:normAutofit/>
          </a:bodyPr>
          <a:lstStyle/>
          <a:p>
            <a:pPr lvl="0" indent="0">
              <a:buNone/>
            </a:pPr>
            <a:r>
              <a:rPr lang="en-AU" sz="1900" dirty="0" smtClean="0"/>
              <a:t>Funk emphasised the first beat in the bar, complex syncopated internal </a:t>
            </a:r>
            <a:r>
              <a:rPr lang="en-AU" sz="1900" dirty="0" err="1" smtClean="0"/>
              <a:t>polyrhythms</a:t>
            </a:r>
            <a:r>
              <a:rPr lang="en-AU" sz="1900" dirty="0" smtClean="0"/>
              <a:t>, strong bass lines and a blues feel. A simplified form became commercially success as disco. Disco music dominated the dance floors from the mid-1970s on. Dance-based blues had returned to popular music, albeit in different forms.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Ltd 2014 MUSIC07SL00067 www.nelsonnet.com.au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16</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2679</TotalTime>
  <Words>840</Words>
  <Application>Microsoft Office PowerPoint</Application>
  <PresentationFormat>On-screen Show (4:3)</PresentationFormat>
  <Paragraphs>82</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Helvetica</vt:lpstr>
      <vt:lpstr>Rockwell</vt:lpstr>
      <vt:lpstr>Times New Roman</vt:lpstr>
      <vt:lpstr>Wingdings 2</vt:lpstr>
      <vt:lpstr>Conception personnalisée</vt:lpstr>
      <vt:lpstr>Foundry</vt:lpstr>
      <vt:lpstr>Chapters 5 and 6</vt:lpstr>
      <vt:lpstr>The blues in Britain</vt:lpstr>
      <vt:lpstr>The Rolling Stones</vt:lpstr>
      <vt:lpstr>Guitar heroes – Eric Clapton</vt:lpstr>
      <vt:lpstr>Guitar heroes – Jimi Hendrix</vt:lpstr>
      <vt:lpstr>Early Australian rock</vt:lpstr>
      <vt:lpstr>Heavy rock</vt:lpstr>
      <vt:lpstr>AC/DC</vt:lpstr>
      <vt:lpstr>Heavy metal</vt:lpstr>
      <vt:lpstr>Gospel</vt:lpstr>
      <vt:lpstr>Stax</vt:lpstr>
      <vt:lpstr>Soul</vt:lpstr>
      <vt:lpstr>‘Soul sisters’</vt:lpstr>
      <vt:lpstr>Social and political meaning</vt:lpstr>
      <vt:lpstr>Funk</vt:lpstr>
      <vt:lpstr>Disco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53</cp:revision>
  <dcterms:created xsi:type="dcterms:W3CDTF">2011-07-08T11:03:43Z</dcterms:created>
  <dcterms:modified xsi:type="dcterms:W3CDTF">2015-03-04T23:19:12Z</dcterms:modified>
  <cp:category>Templates</cp:category>
</cp:coreProperties>
</file>