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38" r:id="rId2"/>
  </p:sldMasterIdLst>
  <p:notesMasterIdLst>
    <p:notesMasterId r:id="rId19"/>
  </p:notesMasterIdLst>
  <p:sldIdLst>
    <p:sldId id="273" r:id="rId3"/>
    <p:sldId id="275" r:id="rId4"/>
    <p:sldId id="276"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3">
          <p15:clr>
            <a:srgbClr val="A4A3A4"/>
          </p15:clr>
        </p15:guide>
        <p15:guide id="3" pos="884">
          <p15:clr>
            <a:srgbClr val="A4A3A4"/>
          </p15:clr>
        </p15:guide>
        <p15:guide id="4" pos="55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E2E2"/>
    <a:srgbClr val="1F2429"/>
    <a:srgbClr val="FF6B6B"/>
    <a:srgbClr val="556270"/>
    <a:srgbClr val="C7F464"/>
    <a:srgbClr val="C44D58"/>
    <a:srgbClr val="4ECDC4"/>
    <a:srgbClr val="BDCD00"/>
    <a:srgbClr val="003E22"/>
    <a:srgbClr val="0F7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95" autoAdjust="0"/>
    <p:restoredTop sz="94622" autoAdjust="0"/>
  </p:normalViewPr>
  <p:slideViewPr>
    <p:cSldViewPr showGuides="1">
      <p:cViewPr varScale="1">
        <p:scale>
          <a:sx n="112" d="100"/>
          <a:sy n="112" d="100"/>
        </p:scale>
        <p:origin x="1176" y="108"/>
      </p:cViewPr>
      <p:guideLst>
        <p:guide orient="horz" pos="2160"/>
        <p:guide pos="3243"/>
        <p:guide pos="884"/>
        <p:guide pos="555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7B58EC-47B0-4D6E-BCA2-66EC4B22F61C}" type="datetimeFigureOut">
              <a:rPr lang="en-US" smtClean="0"/>
              <a:pPr/>
              <a:t>3/5/2015</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CA9186-2D37-401C-AD2F-685E5D274A27}" type="slidenum">
              <a:rPr lang="en-US" smtClean="0"/>
              <a:pPr/>
              <a:t>‹#›</a:t>
            </a:fld>
            <a:endParaRPr lang="en-US"/>
          </a:p>
        </p:txBody>
      </p:sp>
    </p:spTree>
    <p:extLst>
      <p:ext uri="{BB962C8B-B14F-4D97-AF65-F5344CB8AC3E}">
        <p14:creationId xmlns:p14="http://schemas.microsoft.com/office/powerpoint/2010/main" val="2666913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grpSp>
        <p:nvGrpSpPr>
          <p:cNvPr id="8" name="Groupe 7"/>
          <p:cNvGrpSpPr/>
          <p:nvPr userDrawn="1"/>
        </p:nvGrpSpPr>
        <p:grpSpPr>
          <a:xfrm>
            <a:off x="827584" y="692696"/>
            <a:ext cx="8316416" cy="2481945"/>
            <a:chOff x="827584" y="-936104"/>
            <a:chExt cx="8316416" cy="2481945"/>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936104"/>
              <a:ext cx="8316416" cy="219391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grpSp>
        <p:nvGrpSpPr>
          <p:cNvPr id="13" name="Groupe 12"/>
          <p:cNvGrpSpPr/>
          <p:nvPr userDrawn="1"/>
        </p:nvGrpSpPr>
        <p:grpSpPr>
          <a:xfrm>
            <a:off x="827584" y="4110573"/>
            <a:ext cx="8316416" cy="1257019"/>
            <a:chOff x="827584" y="288822"/>
            <a:chExt cx="8316416" cy="1257019"/>
          </a:xfrm>
        </p:grpSpPr>
        <p:sp>
          <p:nvSpPr>
            <p:cNvPr id="14" name="Triangle rectangle 13"/>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288822"/>
              <a:ext cx="8316416" cy="968985"/>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2" name="Titre 1"/>
          <p:cNvSpPr>
            <a:spLocks noGrp="1"/>
          </p:cNvSpPr>
          <p:nvPr>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30729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7" name="Groupe 6"/>
          <p:cNvGrpSpPr/>
          <p:nvPr userDrawn="1"/>
        </p:nvGrpSpPr>
        <p:grpSpPr>
          <a:xfrm>
            <a:off x="827584" y="188640"/>
            <a:ext cx="8316417" cy="6669360"/>
            <a:chOff x="827584" y="188640"/>
            <a:chExt cx="8316417" cy="6669360"/>
          </a:xfrm>
        </p:grpSpPr>
        <p:grpSp>
          <p:nvGrpSpPr>
            <p:cNvPr id="8" name="Groupe 7"/>
            <p:cNvGrpSpPr/>
            <p:nvPr userDrawn="1"/>
          </p:nvGrpSpPr>
          <p:grpSpPr>
            <a:xfrm>
              <a:off x="827584" y="188640"/>
              <a:ext cx="8316416" cy="1545841"/>
              <a:chOff x="827584" y="0"/>
              <a:chExt cx="8316416" cy="1545841"/>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0"/>
                <a:ext cx="8316416" cy="1257807"/>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9" name="Triangle rectangle 8"/>
            <p:cNvSpPr/>
            <p:nvPr userDrawn="1"/>
          </p:nvSpPr>
          <p:spPr>
            <a:xfrm flipH="1">
              <a:off x="827585" y="6093298"/>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solidFill>
                  <a:schemeClr val="bg1"/>
                </a:solidFill>
                <a:effectLst>
                  <a:outerShdw blurRad="38100" dist="38100" dir="2700000" algn="tl">
                    <a:srgbClr val="000000">
                      <a:alpha val="43137"/>
                    </a:srgbClr>
                  </a:outerShdw>
                </a:effectLst>
              </a:endParaRPr>
            </a:p>
          </p:txBody>
        </p:sp>
      </p:grpSp>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lvl1pPr algn="r">
              <a:defRPr/>
            </a:lvl1pPr>
          </a:lstStyle>
          <a:p>
            <a:r>
              <a:rPr lang="fr-FR" smtClean="0"/>
              <a:t>Your date comes here</a:t>
            </a:r>
            <a:endParaRPr lang="en-US" dirty="0"/>
          </a:p>
        </p:txBody>
      </p:sp>
      <p:sp>
        <p:nvSpPr>
          <p:cNvPr id="5" name="Espace réservé du pied de page 4"/>
          <p:cNvSpPr>
            <a:spLocks noGrp="1"/>
          </p:cNvSpPr>
          <p:nvPr>
            <p:ph type="ftr" sz="quarter" idx="11"/>
          </p:nvPr>
        </p:nvSpPr>
        <p:spPr/>
        <p:txBody>
          <a:bodyPr/>
          <a:lstStyle/>
          <a:p>
            <a:r>
              <a:rPr lang="en-US" dirty="0" smtClean="0"/>
              <a:t>Your footer comes here</a:t>
            </a:r>
            <a:endParaRPr lang="en-US" dirty="0"/>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4170579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30864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648664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896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3238439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3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5454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43257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4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4285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4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402353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5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1347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5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22835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Your date comes here</a:t>
            </a:r>
            <a:endParaRPr lang="en-US"/>
          </a:p>
        </p:txBody>
      </p:sp>
      <p:sp>
        <p:nvSpPr>
          <p:cNvPr id="3" name="Espace réservé du pied de page 2"/>
          <p:cNvSpPr>
            <a:spLocks noGrp="1"/>
          </p:cNvSpPr>
          <p:nvPr>
            <p:ph type="ftr" sz="quarter" idx="11"/>
          </p:nvPr>
        </p:nvSpPr>
        <p:spPr/>
        <p:txBody>
          <a:bodyPr/>
          <a:lstStyle/>
          <a:p>
            <a:r>
              <a:rPr lang="en-US" smtClean="0"/>
              <a:t>Your footer comes here</a:t>
            </a:r>
            <a:endParaRPr lang="en-US"/>
          </a:p>
        </p:txBody>
      </p:sp>
      <p:sp>
        <p:nvSpPr>
          <p:cNvPr id="4" name="Espace réservé du numéro de diapositive 3"/>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1614671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fr-FR" smtClean="0"/>
              <a:t>Your date comes here</a:t>
            </a:r>
            <a:endParaRPr lang="en-US"/>
          </a:p>
        </p:txBody>
      </p:sp>
      <p:sp>
        <p:nvSpPr>
          <p:cNvPr id="6" name="Footer Placeholder 5"/>
          <p:cNvSpPr>
            <a:spLocks noGrp="1"/>
          </p:cNvSpPr>
          <p:nvPr>
            <p:ph type="ftr" sz="quarter" idx="11"/>
          </p:nvPr>
        </p:nvSpPr>
        <p:spPr/>
        <p:txBody>
          <a:bodyPr/>
          <a:lstStyle>
            <a:extLst/>
          </a:lstStyle>
          <a:p>
            <a:r>
              <a:rPr lang="en-US" smtClean="0"/>
              <a:t>Your footer comes here</a:t>
            </a:r>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r>
              <a:rPr lang="fr-FR" smtClean="0"/>
              <a:t>Your date comes here</a:t>
            </a:r>
            <a:endParaRPr lang="en-US"/>
          </a:p>
        </p:txBody>
      </p:sp>
      <p:sp>
        <p:nvSpPr>
          <p:cNvPr id="8" name="Footer Placeholder 7"/>
          <p:cNvSpPr>
            <a:spLocks noGrp="1"/>
          </p:cNvSpPr>
          <p:nvPr>
            <p:ph type="ftr" sz="quarter" idx="11"/>
          </p:nvPr>
        </p:nvSpPr>
        <p:spPr/>
        <p:txBody>
          <a:bodyPr/>
          <a:lstStyle>
            <a:extLst/>
          </a:lstStyle>
          <a:p>
            <a:r>
              <a:rPr lang="en-US" smtClean="0"/>
              <a:t>Your footer comes here</a:t>
            </a:r>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r>
              <a:rPr lang="fr-FR" smtClean="0"/>
              <a:t>Your date comes here</a:t>
            </a:r>
            <a:endParaRPr lang="en-US"/>
          </a:p>
        </p:txBody>
      </p:sp>
      <p:sp>
        <p:nvSpPr>
          <p:cNvPr id="4" name="Footer Placeholder 3"/>
          <p:cNvSpPr>
            <a:spLocks noGrp="1"/>
          </p:cNvSpPr>
          <p:nvPr>
            <p:ph type="ftr" sz="quarter" idx="11"/>
          </p:nvPr>
        </p:nvSpPr>
        <p:spPr/>
        <p:txBody>
          <a:bodyPr/>
          <a:lstStyle>
            <a:extLst/>
          </a:lstStyle>
          <a:p>
            <a:r>
              <a:rPr lang="en-US" smtClean="0"/>
              <a:t>Your footer comes here</a:t>
            </a:r>
            <a:endParaRPr lang="en-US"/>
          </a:p>
        </p:txBody>
      </p:sp>
      <p:sp>
        <p:nvSpPr>
          <p:cNvPr id="5" name="Slide Number Placeholder 4"/>
          <p:cNvSpPr>
            <a:spLocks noGrp="1"/>
          </p:cNvSpPr>
          <p:nvPr>
            <p:ph type="sldNum" sz="quarter" idx="12"/>
          </p:nvPr>
        </p:nvSpPr>
        <p:spPr/>
        <p:txBody>
          <a:bodyPr/>
          <a:lstStyle>
            <a:extLst/>
          </a:lstStyle>
          <a:p>
            <a:fld id="{4F5037F2-DC85-406A-A4EA-1E681A25B4F8}"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r>
              <a:rPr lang="fr-FR" smtClean="0"/>
              <a:t>Your date comes here</a:t>
            </a:r>
            <a:endParaRPr lang="en-US"/>
          </a:p>
        </p:txBody>
      </p:sp>
      <p:sp>
        <p:nvSpPr>
          <p:cNvPr id="3" name="Footer Placeholder 2"/>
          <p:cNvSpPr>
            <a:spLocks noGrp="1"/>
          </p:cNvSpPr>
          <p:nvPr>
            <p:ph type="ftr" sz="quarter" idx="11"/>
          </p:nvPr>
        </p:nvSpPr>
        <p:spPr/>
        <p:txBody>
          <a:bodyPr/>
          <a:lstStyle>
            <a:extLst/>
          </a:lstStyle>
          <a:p>
            <a:r>
              <a:rPr lang="en-US" smtClean="0"/>
              <a:t>Your footer comes here</a:t>
            </a:r>
            <a:endParaRPr lang="en-US"/>
          </a:p>
        </p:txBody>
      </p:sp>
      <p:sp>
        <p:nvSpPr>
          <p:cNvPr id="4" name="Slide Number Placeholder 3"/>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Espace réservé du titre 1"/>
          <p:cNvSpPr>
            <a:spLocks noGrp="1"/>
          </p:cNvSpPr>
          <p:nvPr userDrawn="1">
            <p:ph type="title"/>
          </p:nvPr>
        </p:nvSpPr>
        <p:spPr>
          <a:xfrm>
            <a:off x="1403350" y="349491"/>
            <a:ext cx="7416800" cy="936104"/>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Espace réservé du texte 2"/>
          <p:cNvSpPr>
            <a:spLocks noGrp="1"/>
          </p:cNvSpPr>
          <p:nvPr userDrawn="1">
            <p:ph type="body" idx="1"/>
          </p:nvPr>
        </p:nvSpPr>
        <p:spPr>
          <a:xfrm>
            <a:off x="1403350" y="1600200"/>
            <a:ext cx="7416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FR" dirty="0"/>
          </a:p>
        </p:txBody>
      </p:sp>
      <p:sp>
        <p:nvSpPr>
          <p:cNvPr id="4" name="Espace réservé de la date 3"/>
          <p:cNvSpPr>
            <a:spLocks noGrp="1"/>
          </p:cNvSpPr>
          <p:nvPr userDrawn="1">
            <p:ph type="dt" sz="half" idx="2"/>
          </p:nvPr>
        </p:nvSpPr>
        <p:spPr>
          <a:xfrm>
            <a:off x="6706146"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r>
              <a:rPr lang="fr-FR" smtClean="0"/>
              <a:t>Your date comes here</a:t>
            </a:r>
            <a:endParaRPr lang="en-US"/>
          </a:p>
        </p:txBody>
      </p:sp>
      <p:sp>
        <p:nvSpPr>
          <p:cNvPr id="5" name="Espace réservé du pied de page 4"/>
          <p:cNvSpPr>
            <a:spLocks noGrp="1"/>
          </p:cNvSpPr>
          <p:nvPr userDrawn="1">
            <p:ph type="ftr" sz="quarter" idx="3"/>
          </p:nvPr>
        </p:nvSpPr>
        <p:spPr>
          <a:xfrm>
            <a:off x="3664434" y="6430858"/>
            <a:ext cx="2895600" cy="365125"/>
          </a:xfrm>
          <a:prstGeom prst="rect">
            <a:avLst/>
          </a:prstGeom>
        </p:spPr>
        <p:txBody>
          <a:bodyPr vert="horz" lIns="91440" tIns="45720" rIns="91440" bIns="45720" rtlCol="0" anchor="ctr"/>
          <a:lstStyle>
            <a:lvl1pPr algn="ctr">
              <a:defRPr sz="1200">
                <a:solidFill>
                  <a:schemeClr val="bg1"/>
                </a:solidFill>
                <a:effectLst>
                  <a:outerShdw blurRad="38100" dist="38100" dir="2700000" algn="tl">
                    <a:srgbClr val="000000">
                      <a:alpha val="43137"/>
                    </a:srgbClr>
                  </a:outerShdw>
                </a:effectLst>
              </a:defRPr>
            </a:lvl1pPr>
          </a:lstStyle>
          <a:p>
            <a:r>
              <a:rPr lang="en-US" smtClean="0"/>
              <a:t>Your footer comes here</a:t>
            </a:r>
            <a:endParaRPr lang="en-US"/>
          </a:p>
        </p:txBody>
      </p:sp>
      <p:sp>
        <p:nvSpPr>
          <p:cNvPr id="6" name="Espace réservé du numéro de diapositive 5"/>
          <p:cNvSpPr>
            <a:spLocks noGrp="1"/>
          </p:cNvSpPr>
          <p:nvPr userDrawn="1">
            <p:ph type="sldNum" sz="quarter" idx="4"/>
          </p:nvPr>
        </p:nvSpPr>
        <p:spPr>
          <a:xfrm>
            <a:off x="1384722"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fld id="{4F5037F2-DC85-406A-A4EA-1E681A25B4F8}" type="slidenum">
              <a:rPr lang="en-US" smtClean="0"/>
              <a:pPr/>
              <a:t>‹#›</a:t>
            </a:fld>
            <a:endParaRPr lang="en-US"/>
          </a:p>
        </p:txBody>
      </p:sp>
    </p:spTree>
    <p:extLst>
      <p:ext uri="{BB962C8B-B14F-4D97-AF65-F5344CB8AC3E}">
        <p14:creationId xmlns:p14="http://schemas.microsoft.com/office/powerpoint/2010/main" val="22949257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03" r:id="rId13"/>
  </p:sldLayoutIdLst>
  <p:hf hdr="0"/>
  <p:txStyles>
    <p:titleStyle>
      <a:lvl1pPr algn="ctr" defTabSz="914400" rtl="0" eaLnBrk="1" latinLnBrk="0" hangingPunct="1">
        <a:spcBef>
          <a:spcPct val="0"/>
        </a:spcBef>
        <a:buNone/>
        <a:defRPr sz="3200" b="1" kern="1200">
          <a:solidFill>
            <a:schemeClr val="bg1"/>
          </a:solidFill>
          <a:effectLst>
            <a:outerShdw blurRad="38100" dist="38100" dir="2700000" algn="tl">
              <a:srgbClr val="000000">
                <a:alpha val="43137"/>
              </a:srgbClr>
            </a:outerShdw>
          </a:effectLst>
          <a:latin typeface="Helvetica" pitchFamily="2" charset="0"/>
          <a:ea typeface="Helvetica" pitchFamily="2" charset="0"/>
          <a:cs typeface="Helvetica" pitchFamily="2"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r>
              <a:rPr lang="en-US" smtClean="0"/>
              <a:t>Your footer comes here</a:t>
            </a:r>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r>
              <a:rPr lang="fr-FR" smtClean="0"/>
              <a:t>Your date comes here</a:t>
            </a:r>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F5037F2-DC85-406A-A4EA-1E681A25B4F8}"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Rectangle 7"/>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en-US" dirty="0" smtClean="0"/>
              <a:t>Chapters 3 and 4</a:t>
            </a:r>
            <a:endParaRPr lang="en-US" dirty="0"/>
          </a:p>
        </p:txBody>
      </p:sp>
      <p:sp>
        <p:nvSpPr>
          <p:cNvPr id="2" name="Sous-titre 1"/>
          <p:cNvSpPr>
            <a:spLocks noGrp="1"/>
          </p:cNvSpPr>
          <p:nvPr>
            <p:ph type="subTitle" idx="1"/>
          </p:nvPr>
        </p:nvSpPr>
        <p:spPr>
          <a:xfrm>
            <a:off x="981617" y="4218302"/>
            <a:ext cx="6400800" cy="753525"/>
          </a:xfrm>
        </p:spPr>
        <p:txBody>
          <a:bodyPr>
            <a:normAutofit fontScale="85000" lnSpcReduction="10000"/>
          </a:bodyPr>
          <a:lstStyle/>
          <a:p>
            <a:pPr algn="ctr">
              <a:lnSpc>
                <a:spcPct val="115000"/>
              </a:lnSpc>
              <a:spcAft>
                <a:spcPts val="1000"/>
              </a:spcAft>
            </a:pPr>
            <a:r>
              <a:rPr lang="en-AU" b="1" i="1" dirty="0" smtClean="0">
                <a:latin typeface="Calibri"/>
                <a:ea typeface="Calibri"/>
                <a:cs typeface="Times New Roman"/>
              </a:rPr>
              <a:t>The British Invasion and folk protest music</a:t>
            </a:r>
            <a:endParaRPr lang="en-AU" sz="2400" dirty="0">
              <a:latin typeface="Calibri"/>
              <a:ea typeface="Calibri"/>
              <a:cs typeface="Times New Roman"/>
            </a:endParaRPr>
          </a:p>
        </p:txBody>
      </p:sp>
    </p:spTree>
    <p:extLst>
      <p:ext uri="{BB962C8B-B14F-4D97-AF65-F5344CB8AC3E}">
        <p14:creationId xmlns:p14="http://schemas.microsoft.com/office/powerpoint/2010/main" val="3872894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The Beatles</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Britain had also caught the rock’n’roll bug in the 1950s, but unlike America where record companies deliberately tamed the music, British artists kept writing fast fun dance music, known as beat music.  One of the most successful beat bands was the Beatles.</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Ltd 2014 MUSIC07SL00066 www.nelsonnet.com.au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2</a:t>
            </a:fld>
            <a:endParaRPr lang="en-US"/>
          </a:p>
        </p:txBody>
      </p:sp>
      <p:pic>
        <p:nvPicPr>
          <p:cNvPr id="11" name="Picture 10" descr="0312-9780170261739.jpg"/>
          <p:cNvPicPr>
            <a:picLocks noChangeAspect="1"/>
          </p:cNvPicPr>
          <p:nvPr/>
        </p:nvPicPr>
        <p:blipFill>
          <a:blip r:embed="rId2" cstate="screen"/>
          <a:stretch>
            <a:fillRect/>
          </a:stretch>
        </p:blipFill>
        <p:spPr>
          <a:xfrm>
            <a:off x="5004048" y="1700808"/>
            <a:ext cx="3404760" cy="2880320"/>
          </a:xfrm>
          <a:prstGeom prst="rect">
            <a:avLst/>
          </a:prstGeom>
        </p:spPr>
      </p:pic>
      <p:sp>
        <p:nvSpPr>
          <p:cNvPr id="4" name="Rectangle 3"/>
          <p:cNvSpPr/>
          <p:nvPr/>
        </p:nvSpPr>
        <p:spPr>
          <a:xfrm>
            <a:off x="4950394" y="4559783"/>
            <a:ext cx="3132906" cy="215444"/>
          </a:xfrm>
          <a:prstGeom prst="rect">
            <a:avLst/>
          </a:prstGeom>
        </p:spPr>
        <p:txBody>
          <a:bodyPr wrap="square">
            <a:spAutoFit/>
          </a:bodyPr>
          <a:lstStyle/>
          <a:p>
            <a:r>
              <a:rPr lang="en-AU" sz="800" dirty="0" err="1"/>
              <a:t>Alamy</a:t>
            </a:r>
            <a:r>
              <a:rPr lang="en-AU" sz="800" dirty="0"/>
              <a:t>/AF archive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The British Invasion</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The Beatles’ record company didn’t think their music would be popular in America, but after pressure started releasing their songs from 1964 to massive success. This opened the way for other British bands to follow, including Gerry &amp; the Pacemakers, in what was called ‘The British Invasion’.</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Ltd 2014 MUSIC07SL00066 www.nelsonnet.com.au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3</a:t>
            </a:fld>
            <a:endParaRPr lang="en-US"/>
          </a:p>
        </p:txBody>
      </p:sp>
      <p:pic>
        <p:nvPicPr>
          <p:cNvPr id="7" name="Picture 6" descr="0303-9780170261739.jpg"/>
          <p:cNvPicPr>
            <a:picLocks noChangeAspect="1"/>
          </p:cNvPicPr>
          <p:nvPr/>
        </p:nvPicPr>
        <p:blipFill>
          <a:blip r:embed="rId2" cstate="screen"/>
          <a:stretch>
            <a:fillRect/>
          </a:stretch>
        </p:blipFill>
        <p:spPr>
          <a:xfrm>
            <a:off x="5004049" y="1700808"/>
            <a:ext cx="3372228" cy="2664296"/>
          </a:xfrm>
          <a:prstGeom prst="rect">
            <a:avLst/>
          </a:prstGeom>
        </p:spPr>
      </p:pic>
      <p:sp>
        <p:nvSpPr>
          <p:cNvPr id="10" name="Rectangle 9"/>
          <p:cNvSpPr/>
          <p:nvPr/>
        </p:nvSpPr>
        <p:spPr>
          <a:xfrm>
            <a:off x="4950394" y="4357138"/>
            <a:ext cx="3132906" cy="215444"/>
          </a:xfrm>
          <a:prstGeom prst="rect">
            <a:avLst/>
          </a:prstGeom>
        </p:spPr>
        <p:txBody>
          <a:bodyPr wrap="square">
            <a:spAutoFit/>
          </a:bodyPr>
          <a:lstStyle/>
          <a:p>
            <a:r>
              <a:rPr lang="en-AU" sz="800" dirty="0" err="1"/>
              <a:t>Alamy</a:t>
            </a:r>
            <a:r>
              <a:rPr lang="en-AU" sz="800" dirty="0"/>
              <a:t>/Pictorial Press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The </a:t>
            </a:r>
            <a:r>
              <a:rPr lang="en-US" dirty="0" err="1" smtClean="0"/>
              <a:t>Easybeats</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Australian artists also caught the ‘beat boom bug’ and wrote songs in the style of the Beatles. One of the most successful was the </a:t>
            </a:r>
            <a:r>
              <a:rPr lang="en-AU" sz="1900" dirty="0" err="1" smtClean="0"/>
              <a:t>Easybeats</a:t>
            </a:r>
            <a:r>
              <a:rPr lang="en-AU" sz="1900" dirty="0" smtClean="0"/>
              <a:t>, who travelled to the Britain to record their landmark song ‘Friday on my Mind’ with the Beatles’ producer, George Martin.</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Ltd 2014 MUSIC07SL00066 www.nelsonnet.com.au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4</a:t>
            </a:fld>
            <a:endParaRPr lang="en-US"/>
          </a:p>
        </p:txBody>
      </p:sp>
      <p:pic>
        <p:nvPicPr>
          <p:cNvPr id="10" name="Picture 9" descr="0317-9780170261739.jpg"/>
          <p:cNvPicPr>
            <a:picLocks noChangeAspect="1"/>
          </p:cNvPicPr>
          <p:nvPr/>
        </p:nvPicPr>
        <p:blipFill>
          <a:blip r:embed="rId2" cstate="screen"/>
          <a:stretch>
            <a:fillRect/>
          </a:stretch>
        </p:blipFill>
        <p:spPr>
          <a:xfrm>
            <a:off x="5004048" y="1700808"/>
            <a:ext cx="3383290" cy="3960440"/>
          </a:xfrm>
          <a:prstGeom prst="rect">
            <a:avLst/>
          </a:prstGeom>
        </p:spPr>
      </p:pic>
      <p:sp>
        <p:nvSpPr>
          <p:cNvPr id="7" name="Rectangle 6"/>
          <p:cNvSpPr/>
          <p:nvPr/>
        </p:nvSpPr>
        <p:spPr>
          <a:xfrm>
            <a:off x="4950394" y="5649642"/>
            <a:ext cx="3132906" cy="215444"/>
          </a:xfrm>
          <a:prstGeom prst="rect">
            <a:avLst/>
          </a:prstGeom>
        </p:spPr>
        <p:txBody>
          <a:bodyPr wrap="square">
            <a:spAutoFit/>
          </a:bodyPr>
          <a:lstStyle/>
          <a:p>
            <a:r>
              <a:rPr lang="en-AU" sz="800" dirty="0" err="1"/>
              <a:t>Alamy</a:t>
            </a:r>
            <a:r>
              <a:rPr lang="en-AU" sz="800" dirty="0"/>
              <a:t>/Pictorial Press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The American response</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Some American artists were jealous of the success of the British bands and tried to copy or compete with them. </a:t>
            </a:r>
          </a:p>
          <a:p>
            <a:pPr lvl="0" indent="0">
              <a:buNone/>
            </a:pPr>
            <a:endParaRPr lang="en-AU" sz="1900" dirty="0" smtClean="0"/>
          </a:p>
          <a:p>
            <a:pPr lvl="0" indent="0">
              <a:buNone/>
            </a:pPr>
            <a:r>
              <a:rPr lang="en-AU" sz="1900" dirty="0" smtClean="0"/>
              <a:t>One band, the </a:t>
            </a:r>
            <a:r>
              <a:rPr lang="en-AU" sz="1900" dirty="0" err="1" smtClean="0"/>
              <a:t>Monkees</a:t>
            </a:r>
            <a:r>
              <a:rPr lang="en-AU" sz="1900" dirty="0" smtClean="0"/>
              <a:t>, was created by a TV studio, for a TV series about the antics of a ‘zany’ pop group in imitation of the Beatles.</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Ltd 2014 MUSIC07SL00066 www.nelsonnet.com.au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5</a:t>
            </a:fld>
            <a:endParaRPr lang="en-US"/>
          </a:p>
        </p:txBody>
      </p:sp>
      <p:pic>
        <p:nvPicPr>
          <p:cNvPr id="7" name="Picture 6" descr="0318-9780170261739.jpg"/>
          <p:cNvPicPr>
            <a:picLocks noChangeAspect="1"/>
          </p:cNvPicPr>
          <p:nvPr/>
        </p:nvPicPr>
        <p:blipFill>
          <a:blip r:embed="rId2" cstate="screen"/>
          <a:stretch>
            <a:fillRect/>
          </a:stretch>
        </p:blipFill>
        <p:spPr>
          <a:xfrm>
            <a:off x="5004049" y="1768587"/>
            <a:ext cx="3384376" cy="2236477"/>
          </a:xfrm>
          <a:prstGeom prst="rect">
            <a:avLst/>
          </a:prstGeom>
        </p:spPr>
      </p:pic>
      <p:sp>
        <p:nvSpPr>
          <p:cNvPr id="10" name="Rectangle 9"/>
          <p:cNvSpPr/>
          <p:nvPr/>
        </p:nvSpPr>
        <p:spPr>
          <a:xfrm>
            <a:off x="4950394" y="3987972"/>
            <a:ext cx="3132906" cy="215444"/>
          </a:xfrm>
          <a:prstGeom prst="rect">
            <a:avLst/>
          </a:prstGeom>
        </p:spPr>
        <p:txBody>
          <a:bodyPr wrap="square">
            <a:spAutoFit/>
          </a:bodyPr>
          <a:lstStyle/>
          <a:p>
            <a:r>
              <a:rPr lang="en-AU" sz="800" dirty="0" err="1"/>
              <a:t>Alamy</a:t>
            </a:r>
            <a:r>
              <a:rPr lang="en-AU" sz="800" dirty="0"/>
              <a:t>/</a:t>
            </a:r>
            <a:r>
              <a:rPr lang="en-AU" sz="800" dirty="0" err="1"/>
              <a:t>Moviestore</a:t>
            </a:r>
            <a:r>
              <a:rPr lang="en-AU" sz="800" dirty="0"/>
              <a:t> collection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The Beatles’ later music</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As the Beatles matured, so their music and image changed. They were heavily influenced by the music of Bob Dylan, and by Indian spiritualism. </a:t>
            </a:r>
          </a:p>
          <a:p>
            <a:pPr lvl="0" indent="0">
              <a:buNone/>
            </a:pPr>
            <a:endParaRPr lang="en-AU" sz="1900" dirty="0" smtClean="0"/>
          </a:p>
          <a:p>
            <a:pPr lvl="0" indent="0">
              <a:buNone/>
            </a:pPr>
            <a:r>
              <a:rPr lang="en-AU" sz="1900" dirty="0" smtClean="0"/>
              <a:t>One of their later songs, ‘Lucy in the Sky with Diamonds’, generated controversy over its lyrics.</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Ltd 2014 MUSIC07SL00066 www.nelsonnet.com.au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6</a:t>
            </a:fld>
            <a:endParaRPr lang="en-US"/>
          </a:p>
        </p:txBody>
      </p:sp>
      <p:pic>
        <p:nvPicPr>
          <p:cNvPr id="10" name="Picture 9" descr="0319-9780170261739.jpg"/>
          <p:cNvPicPr>
            <a:picLocks noChangeAspect="1"/>
          </p:cNvPicPr>
          <p:nvPr/>
        </p:nvPicPr>
        <p:blipFill>
          <a:blip r:embed="rId2" cstate="screen"/>
          <a:stretch>
            <a:fillRect/>
          </a:stretch>
        </p:blipFill>
        <p:spPr>
          <a:xfrm>
            <a:off x="5004048" y="1772816"/>
            <a:ext cx="3402678" cy="3960440"/>
          </a:xfrm>
          <a:prstGeom prst="rect">
            <a:avLst/>
          </a:prstGeom>
        </p:spPr>
      </p:pic>
      <p:sp>
        <p:nvSpPr>
          <p:cNvPr id="7" name="Rectangle 6"/>
          <p:cNvSpPr/>
          <p:nvPr/>
        </p:nvSpPr>
        <p:spPr>
          <a:xfrm>
            <a:off x="4950394" y="5725290"/>
            <a:ext cx="3132906" cy="215444"/>
          </a:xfrm>
          <a:prstGeom prst="rect">
            <a:avLst/>
          </a:prstGeom>
        </p:spPr>
        <p:txBody>
          <a:bodyPr wrap="square">
            <a:spAutoFit/>
          </a:bodyPr>
          <a:lstStyle/>
          <a:p>
            <a:r>
              <a:rPr lang="en-AU" sz="800" dirty="0" err="1"/>
              <a:t>Alamy</a:t>
            </a:r>
            <a:r>
              <a:rPr lang="en-AU" sz="800" dirty="0"/>
              <a:t>/Pictorial Press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The Beatles – solo careers</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The Beatles broke up in 1970 and each member went on to have successful solo careers. </a:t>
            </a:r>
          </a:p>
          <a:p>
            <a:pPr lvl="0" indent="0">
              <a:buNone/>
            </a:pPr>
            <a:endParaRPr lang="en-AU" sz="1900" dirty="0" smtClean="0"/>
          </a:p>
          <a:p>
            <a:pPr lvl="0" indent="0">
              <a:buNone/>
            </a:pPr>
            <a:r>
              <a:rPr lang="en-AU" sz="1900" dirty="0" smtClean="0"/>
              <a:t>One of the most successful and controversial was John Lennon. His song ‘Imagine’ has been adopted as the theme song for Amnesty International.</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Ltd 2014 MUSIC07SL00066 www.nelsonnet.com.au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7</a:t>
            </a:fld>
            <a:endParaRPr lang="en-US"/>
          </a:p>
        </p:txBody>
      </p:sp>
      <p:pic>
        <p:nvPicPr>
          <p:cNvPr id="7" name="Picture 6" descr="0322-9780170261739.jpg"/>
          <p:cNvPicPr>
            <a:picLocks noChangeAspect="1"/>
          </p:cNvPicPr>
          <p:nvPr/>
        </p:nvPicPr>
        <p:blipFill>
          <a:blip r:embed="rId2" cstate="screen"/>
          <a:stretch>
            <a:fillRect/>
          </a:stretch>
        </p:blipFill>
        <p:spPr>
          <a:xfrm>
            <a:off x="5004048" y="1700808"/>
            <a:ext cx="3312368" cy="4549664"/>
          </a:xfrm>
          <a:prstGeom prst="rect">
            <a:avLst/>
          </a:prstGeom>
        </p:spPr>
      </p:pic>
      <p:sp>
        <p:nvSpPr>
          <p:cNvPr id="10" name="Rectangle 9"/>
          <p:cNvSpPr/>
          <p:nvPr/>
        </p:nvSpPr>
        <p:spPr>
          <a:xfrm>
            <a:off x="4950394" y="6229346"/>
            <a:ext cx="3132906" cy="215444"/>
          </a:xfrm>
          <a:prstGeom prst="rect">
            <a:avLst/>
          </a:prstGeom>
        </p:spPr>
        <p:txBody>
          <a:bodyPr wrap="square">
            <a:spAutoFit/>
          </a:bodyPr>
          <a:lstStyle/>
          <a:p>
            <a:r>
              <a:rPr lang="en-AU" sz="800" dirty="0"/>
              <a:t>Getty Images/</a:t>
            </a:r>
            <a:r>
              <a:rPr lang="en-AU" sz="800" dirty="0" err="1"/>
              <a:t>Hulton</a:t>
            </a:r>
            <a:r>
              <a:rPr lang="en-AU" sz="800" dirty="0"/>
              <a:t> Archive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Folk protest music</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The early 1960s also saw the rise of folk protest music in America. These songs were largely acoustic and sung by singer-songwriters. </a:t>
            </a:r>
          </a:p>
          <a:p>
            <a:pPr lvl="0" indent="0">
              <a:buNone/>
            </a:pPr>
            <a:endParaRPr lang="en-AU" sz="1900" dirty="0" smtClean="0"/>
          </a:p>
          <a:p>
            <a:pPr lvl="0" indent="0">
              <a:buNone/>
            </a:pPr>
            <a:r>
              <a:rPr lang="en-AU" sz="1900" dirty="0" smtClean="0"/>
              <a:t>The tradition of singing songs about social issues was popularised from the 1930s by Woody Guthrie.</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Ltd 2014 MUSIC07SL00066 www.nelsonnet.com.au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8</a:t>
            </a:fld>
            <a:endParaRPr lang="en-US"/>
          </a:p>
        </p:txBody>
      </p:sp>
      <p:pic>
        <p:nvPicPr>
          <p:cNvPr id="10" name="Picture 9" descr="0402-9780170261739.jpg"/>
          <p:cNvPicPr>
            <a:picLocks noChangeAspect="1"/>
          </p:cNvPicPr>
          <p:nvPr/>
        </p:nvPicPr>
        <p:blipFill>
          <a:blip r:embed="rId2" cstate="screen"/>
          <a:stretch>
            <a:fillRect/>
          </a:stretch>
        </p:blipFill>
        <p:spPr>
          <a:xfrm>
            <a:off x="5004047" y="1700808"/>
            <a:ext cx="3350283" cy="4032448"/>
          </a:xfrm>
          <a:prstGeom prst="rect">
            <a:avLst/>
          </a:prstGeom>
        </p:spPr>
      </p:pic>
      <p:sp>
        <p:nvSpPr>
          <p:cNvPr id="7" name="Rectangle 6"/>
          <p:cNvSpPr/>
          <p:nvPr/>
        </p:nvSpPr>
        <p:spPr>
          <a:xfrm>
            <a:off x="4950394" y="5716164"/>
            <a:ext cx="3132906" cy="215444"/>
          </a:xfrm>
          <a:prstGeom prst="rect">
            <a:avLst/>
          </a:prstGeom>
        </p:spPr>
        <p:txBody>
          <a:bodyPr wrap="square">
            <a:spAutoFit/>
          </a:bodyPr>
          <a:lstStyle/>
          <a:p>
            <a:r>
              <a:rPr lang="en-AU" sz="800" dirty="0"/>
              <a:t>Corbis/John Springer Collection</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Bob Dylan</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Guthrie’s simple protest song tradition was carried on by Pete </a:t>
            </a:r>
            <a:r>
              <a:rPr lang="en-AU" sz="1900" dirty="0" err="1" smtClean="0"/>
              <a:t>Seegar</a:t>
            </a:r>
            <a:r>
              <a:rPr lang="en-AU" sz="1900" dirty="0" smtClean="0"/>
              <a:t>, Joan Baez and others, but arguably the most successful was Bob Dylan. </a:t>
            </a:r>
          </a:p>
          <a:p>
            <a:pPr lvl="0" indent="0">
              <a:buNone/>
            </a:pPr>
            <a:endParaRPr lang="en-AU" sz="1900" dirty="0" smtClean="0"/>
          </a:p>
          <a:p>
            <a:pPr lvl="0" indent="0">
              <a:buNone/>
            </a:pPr>
            <a:r>
              <a:rPr lang="en-AU" sz="1900" dirty="0" smtClean="0"/>
              <a:t>Dylan wrote many songs with poetic lyrics which are still regarded as classics, such as ‘</a:t>
            </a:r>
            <a:r>
              <a:rPr lang="en-AU" sz="1900" dirty="0" err="1" smtClean="0"/>
              <a:t>Blowin</a:t>
            </a:r>
            <a:r>
              <a:rPr lang="en-AU" sz="1900" dirty="0" smtClean="0"/>
              <a:t>’ in the Wind.’</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Ltd 2014 MUSIC07SL00066 www.nelsonnet.com.au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9</a:t>
            </a:fld>
            <a:endParaRPr lang="en-US"/>
          </a:p>
        </p:txBody>
      </p:sp>
      <p:pic>
        <p:nvPicPr>
          <p:cNvPr id="7" name="Picture 6" descr="0406-9780170261739.jpg"/>
          <p:cNvPicPr>
            <a:picLocks noChangeAspect="1"/>
          </p:cNvPicPr>
          <p:nvPr/>
        </p:nvPicPr>
        <p:blipFill>
          <a:blip r:embed="rId2" cstate="screen"/>
          <a:stretch>
            <a:fillRect/>
          </a:stretch>
        </p:blipFill>
        <p:spPr>
          <a:xfrm>
            <a:off x="5004048" y="1700808"/>
            <a:ext cx="3352628" cy="4176464"/>
          </a:xfrm>
          <a:prstGeom prst="rect">
            <a:avLst/>
          </a:prstGeom>
        </p:spPr>
      </p:pic>
      <p:sp>
        <p:nvSpPr>
          <p:cNvPr id="10" name="Rectangle 9"/>
          <p:cNvSpPr/>
          <p:nvPr/>
        </p:nvSpPr>
        <p:spPr>
          <a:xfrm>
            <a:off x="4950394" y="5851634"/>
            <a:ext cx="3132906" cy="215444"/>
          </a:xfrm>
          <a:prstGeom prst="rect">
            <a:avLst/>
          </a:prstGeom>
        </p:spPr>
        <p:txBody>
          <a:bodyPr wrap="square">
            <a:spAutoFit/>
          </a:bodyPr>
          <a:lstStyle/>
          <a:p>
            <a:r>
              <a:rPr lang="en-AU" sz="800" dirty="0"/>
              <a:t>Corbis/</a:t>
            </a:r>
            <a:r>
              <a:rPr lang="en-AU" sz="800" dirty="0" err="1"/>
              <a:t>Bettmann</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Simon and Garfunkel</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Others followed, including the very successful duo Simon and Garfunkel. They crafted poetic lyrics with delicate and intricate harmonies to produce gentle but powerful folk-inspired songs, such as the anti-war ‘Scarborough Fair’, ‘Sounds of Silence’ and ‘Bridge over Troubled Water’.</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Ltd 2014 MUSIC07SL00066 www.nelsonnet.com.au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10</a:t>
            </a:fld>
            <a:endParaRPr lang="en-US"/>
          </a:p>
        </p:txBody>
      </p:sp>
      <p:pic>
        <p:nvPicPr>
          <p:cNvPr id="10" name="Picture 9" descr="0414-9780170261739.jpg"/>
          <p:cNvPicPr>
            <a:picLocks noChangeAspect="1"/>
          </p:cNvPicPr>
          <p:nvPr/>
        </p:nvPicPr>
        <p:blipFill>
          <a:blip r:embed="rId2" cstate="screen"/>
          <a:stretch>
            <a:fillRect/>
          </a:stretch>
        </p:blipFill>
        <p:spPr>
          <a:xfrm>
            <a:off x="5004048" y="1700808"/>
            <a:ext cx="3364310" cy="2664296"/>
          </a:xfrm>
          <a:prstGeom prst="rect">
            <a:avLst/>
          </a:prstGeom>
        </p:spPr>
      </p:pic>
      <p:sp>
        <p:nvSpPr>
          <p:cNvPr id="7" name="Rectangle 6"/>
          <p:cNvSpPr/>
          <p:nvPr/>
        </p:nvSpPr>
        <p:spPr>
          <a:xfrm>
            <a:off x="4950394" y="4357138"/>
            <a:ext cx="3132906" cy="215444"/>
          </a:xfrm>
          <a:prstGeom prst="rect">
            <a:avLst/>
          </a:prstGeom>
        </p:spPr>
        <p:txBody>
          <a:bodyPr wrap="square">
            <a:spAutoFit/>
          </a:bodyPr>
          <a:lstStyle/>
          <a:p>
            <a:r>
              <a:rPr lang="en-AU" sz="800" dirty="0"/>
              <a:t>Getty Images/</a:t>
            </a:r>
            <a:r>
              <a:rPr lang="en-AU" sz="800" dirty="0" err="1"/>
              <a:t>Redferns</a:t>
            </a:r>
            <a:r>
              <a:rPr lang="en-AU" sz="800" dirty="0"/>
              <a:t>/Douglas R. Gilbert</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Folk rock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In 1964, Dylan realised he could reach a bigger audience through rock, so appeared onstage at the Newport Festival playing electric guitar. </a:t>
            </a:r>
          </a:p>
          <a:p>
            <a:pPr lvl="0" indent="0">
              <a:buNone/>
            </a:pPr>
            <a:endParaRPr lang="en-AU" sz="1900" dirty="0" smtClean="0"/>
          </a:p>
          <a:p>
            <a:pPr lvl="0" indent="0">
              <a:buNone/>
            </a:pPr>
            <a:r>
              <a:rPr lang="en-AU" sz="1900" dirty="0" smtClean="0"/>
              <a:t>Despite being booed off the stage, he inspired a new musical genre called folk rock. An early folk rock band was Buffalo Springfield.</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Ltd 2014 MUSIC07SL00066 www.nelsonnet.com.au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11</a:t>
            </a:fld>
            <a:endParaRPr lang="en-US"/>
          </a:p>
        </p:txBody>
      </p:sp>
      <p:pic>
        <p:nvPicPr>
          <p:cNvPr id="7" name="Picture 6" descr="0417-9780170261739.jpg"/>
          <p:cNvPicPr>
            <a:picLocks noChangeAspect="1"/>
          </p:cNvPicPr>
          <p:nvPr/>
        </p:nvPicPr>
        <p:blipFill>
          <a:blip r:embed="rId2" cstate="screen"/>
          <a:stretch>
            <a:fillRect/>
          </a:stretch>
        </p:blipFill>
        <p:spPr>
          <a:xfrm>
            <a:off x="5004048" y="1700808"/>
            <a:ext cx="3364812" cy="3384376"/>
          </a:xfrm>
          <a:prstGeom prst="rect">
            <a:avLst/>
          </a:prstGeom>
        </p:spPr>
      </p:pic>
      <p:sp>
        <p:nvSpPr>
          <p:cNvPr id="10" name="Rectangle 9"/>
          <p:cNvSpPr/>
          <p:nvPr/>
        </p:nvSpPr>
        <p:spPr>
          <a:xfrm>
            <a:off x="4950394" y="5077218"/>
            <a:ext cx="3132906" cy="215444"/>
          </a:xfrm>
          <a:prstGeom prst="rect">
            <a:avLst/>
          </a:prstGeom>
        </p:spPr>
        <p:txBody>
          <a:bodyPr wrap="square">
            <a:spAutoFit/>
          </a:bodyPr>
          <a:lstStyle/>
          <a:p>
            <a:r>
              <a:rPr lang="en-AU" sz="800" dirty="0"/>
              <a:t>Corbis/</a:t>
            </a:r>
            <a:r>
              <a:rPr lang="en-AU" sz="800" dirty="0" err="1"/>
              <a:t>Hulton</a:t>
            </a:r>
            <a:r>
              <a:rPr lang="en-AU" sz="800" dirty="0"/>
              <a:t>-Deutsch Collection</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American Pie</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One of the most successful folk rock artists was Don McLean. His cryptic autobiographical song ‘American Pie’ has kept generations guessing as to the true meaning of its lyrics.</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Ltd 2014 MUSIC07SL00066 www.nelsonnet.com.au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12</a:t>
            </a:fld>
            <a:endParaRPr lang="en-US"/>
          </a:p>
        </p:txBody>
      </p:sp>
      <p:pic>
        <p:nvPicPr>
          <p:cNvPr id="10" name="Picture 9" descr="0420-9780170261739.jpg"/>
          <p:cNvPicPr>
            <a:picLocks noChangeAspect="1"/>
          </p:cNvPicPr>
          <p:nvPr/>
        </p:nvPicPr>
        <p:blipFill>
          <a:blip r:embed="rId2" cstate="screen"/>
          <a:stretch>
            <a:fillRect/>
          </a:stretch>
        </p:blipFill>
        <p:spPr>
          <a:xfrm>
            <a:off x="5004048" y="1700808"/>
            <a:ext cx="2952328" cy="4346673"/>
          </a:xfrm>
          <a:prstGeom prst="rect">
            <a:avLst/>
          </a:prstGeom>
        </p:spPr>
      </p:pic>
      <p:sp>
        <p:nvSpPr>
          <p:cNvPr id="7" name="Rectangle 6"/>
          <p:cNvSpPr/>
          <p:nvPr/>
        </p:nvSpPr>
        <p:spPr>
          <a:xfrm>
            <a:off x="4950394" y="6021868"/>
            <a:ext cx="3132906" cy="215444"/>
          </a:xfrm>
          <a:prstGeom prst="rect">
            <a:avLst/>
          </a:prstGeom>
        </p:spPr>
        <p:txBody>
          <a:bodyPr wrap="square">
            <a:spAutoFit/>
          </a:bodyPr>
          <a:lstStyle/>
          <a:p>
            <a:r>
              <a:rPr lang="en-AU" sz="800" dirty="0" err="1"/>
              <a:t>Alamy</a:t>
            </a:r>
            <a:r>
              <a:rPr lang="en-AU" sz="800" dirty="0"/>
              <a:t>/Pictorial Press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Australian folk music</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Australia has also enjoyed a tradition of folk protest songs dating back to the nineteenth century. Australian bands also embraced folk rock. </a:t>
            </a:r>
          </a:p>
          <a:p>
            <a:pPr lvl="0" indent="0">
              <a:buNone/>
            </a:pPr>
            <a:endParaRPr lang="en-AU" sz="1900" dirty="0" smtClean="0"/>
          </a:p>
          <a:p>
            <a:pPr lvl="0" indent="0">
              <a:buNone/>
            </a:pPr>
            <a:r>
              <a:rPr lang="en-AU" sz="1900" dirty="0" smtClean="0"/>
              <a:t>One of the most powerful and enduring songs was ‘I Was Only Nineteen’ by </a:t>
            </a:r>
            <a:r>
              <a:rPr lang="en-AU" sz="1900" dirty="0" err="1" smtClean="0"/>
              <a:t>Redgum</a:t>
            </a:r>
            <a:r>
              <a:rPr lang="en-AU" sz="1900" dirty="0" smtClean="0"/>
              <a:t>. The song described the despair of a returned Vietnam War veteran. </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Ltd 2014 MUSIC07SL00066 www.nelsonnet.com.au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13</a:t>
            </a:fld>
            <a:endParaRPr lang="en-US"/>
          </a:p>
        </p:txBody>
      </p:sp>
      <p:pic>
        <p:nvPicPr>
          <p:cNvPr id="7" name="Picture 6" descr="0423-9780170261739.tif"/>
          <p:cNvPicPr>
            <a:picLocks noChangeAspect="1"/>
          </p:cNvPicPr>
          <p:nvPr/>
        </p:nvPicPr>
        <p:blipFill>
          <a:blip r:embed="rId2" cstate="screen"/>
          <a:stretch>
            <a:fillRect/>
          </a:stretch>
        </p:blipFill>
        <p:spPr>
          <a:xfrm>
            <a:off x="5004048" y="1700808"/>
            <a:ext cx="3259853" cy="2592288"/>
          </a:xfrm>
          <a:prstGeom prst="rect">
            <a:avLst/>
          </a:prstGeom>
        </p:spPr>
      </p:pic>
      <p:sp>
        <p:nvSpPr>
          <p:cNvPr id="10" name="Rectangle 9"/>
          <p:cNvSpPr/>
          <p:nvPr/>
        </p:nvSpPr>
        <p:spPr>
          <a:xfrm>
            <a:off x="4950394" y="4293676"/>
            <a:ext cx="3132906" cy="338554"/>
          </a:xfrm>
          <a:prstGeom prst="rect">
            <a:avLst/>
          </a:prstGeom>
        </p:spPr>
        <p:txBody>
          <a:bodyPr wrap="square">
            <a:spAutoFit/>
          </a:bodyPr>
          <a:lstStyle/>
          <a:p>
            <a:r>
              <a:rPr lang="en-AU" sz="800" dirty="0"/>
              <a:t>© News Limited/The Messenger archive, courtesy of State Library of South Australia [B70869/15451]</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Australian songwriters</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More recently, bands such as the Waifs have maintained the folk rock tradition. They have been popular with both folk and mainstream rock audiences.</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Ltd 2014 MUSIC07SL00066 www.nelsonnet.com.au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14</a:t>
            </a:fld>
            <a:endParaRPr lang="en-US"/>
          </a:p>
        </p:txBody>
      </p:sp>
      <p:pic>
        <p:nvPicPr>
          <p:cNvPr id="10" name="Picture 9" descr="0424-9780170261739.jpg"/>
          <p:cNvPicPr>
            <a:picLocks noChangeAspect="1"/>
          </p:cNvPicPr>
          <p:nvPr/>
        </p:nvPicPr>
        <p:blipFill>
          <a:blip r:embed="rId2" cstate="screen"/>
          <a:stretch>
            <a:fillRect/>
          </a:stretch>
        </p:blipFill>
        <p:spPr>
          <a:xfrm>
            <a:off x="5004048" y="1700808"/>
            <a:ext cx="2872083" cy="4320480"/>
          </a:xfrm>
          <a:prstGeom prst="rect">
            <a:avLst/>
          </a:prstGeom>
        </p:spPr>
      </p:pic>
      <p:sp>
        <p:nvSpPr>
          <p:cNvPr id="7" name="Rectangle 6"/>
          <p:cNvSpPr/>
          <p:nvPr/>
        </p:nvSpPr>
        <p:spPr>
          <a:xfrm>
            <a:off x="4950394" y="6021868"/>
            <a:ext cx="3132906" cy="215444"/>
          </a:xfrm>
          <a:prstGeom prst="rect">
            <a:avLst/>
          </a:prstGeom>
        </p:spPr>
        <p:txBody>
          <a:bodyPr wrap="square">
            <a:spAutoFit/>
          </a:bodyPr>
          <a:lstStyle/>
          <a:p>
            <a:r>
              <a:rPr lang="en-AU" sz="800" dirty="0"/>
              <a:t>Getty Images/</a:t>
            </a:r>
            <a:r>
              <a:rPr lang="en-AU" sz="800" dirty="0" err="1"/>
              <a:t>Redferns</a:t>
            </a:r>
            <a:r>
              <a:rPr lang="en-AU" sz="800" dirty="0"/>
              <a:t>/Martin </a:t>
            </a:r>
            <a:r>
              <a:rPr lang="en-AU" sz="800" dirty="0" err="1"/>
              <a:t>Philbey</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Psychedelic rock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The folk rock movement was integral to the hippie culture of the late 1960s. Unfortunately, widespread drug usage gave rise to psychedelic rock, and a number of famous artists died from overdoses. However, the movement culminated in the Woodstock Festival in 1969.</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Ltd 2014 MUSIC07SL00066 www.nelsonnet.com.au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15</a:t>
            </a:fld>
            <a:endParaRPr lang="en-US"/>
          </a:p>
        </p:txBody>
      </p:sp>
      <p:pic>
        <p:nvPicPr>
          <p:cNvPr id="7" name="Picture 6" descr="0425-9780170261739.jpg"/>
          <p:cNvPicPr>
            <a:picLocks noChangeAspect="1"/>
          </p:cNvPicPr>
          <p:nvPr/>
        </p:nvPicPr>
        <p:blipFill>
          <a:blip r:embed="rId2" cstate="screen"/>
          <a:stretch>
            <a:fillRect/>
          </a:stretch>
        </p:blipFill>
        <p:spPr>
          <a:xfrm>
            <a:off x="5004049" y="1700808"/>
            <a:ext cx="3096344" cy="2065237"/>
          </a:xfrm>
          <a:prstGeom prst="rect">
            <a:avLst/>
          </a:prstGeom>
        </p:spPr>
      </p:pic>
      <p:sp>
        <p:nvSpPr>
          <p:cNvPr id="10" name="Rectangle 9"/>
          <p:cNvSpPr/>
          <p:nvPr/>
        </p:nvSpPr>
        <p:spPr>
          <a:xfrm>
            <a:off x="4950394" y="3755436"/>
            <a:ext cx="3132906" cy="215444"/>
          </a:xfrm>
          <a:prstGeom prst="rect">
            <a:avLst/>
          </a:prstGeom>
        </p:spPr>
        <p:txBody>
          <a:bodyPr wrap="square">
            <a:spAutoFit/>
          </a:bodyPr>
          <a:lstStyle/>
          <a:p>
            <a:r>
              <a:rPr lang="en-AU" sz="800" dirty="0"/>
              <a:t>Getty Images/Time Life Pictures/Bill </a:t>
            </a:r>
            <a:r>
              <a:rPr lang="en-AU" sz="800" dirty="0" err="1"/>
              <a:t>Eppridge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Summary</a:t>
            </a:r>
            <a:endParaRPr lang="en-US" sz="2800" dirty="0">
              <a:solidFill>
                <a:schemeClr val="accent1"/>
              </a:solidFill>
            </a:endParaRPr>
          </a:p>
        </p:txBody>
      </p:sp>
      <p:sp>
        <p:nvSpPr>
          <p:cNvPr id="3" name="Espace réservé du contenu 2"/>
          <p:cNvSpPr>
            <a:spLocks noGrp="1"/>
          </p:cNvSpPr>
          <p:nvPr>
            <p:ph idx="1"/>
          </p:nvPr>
        </p:nvSpPr>
        <p:spPr>
          <a:xfrm>
            <a:off x="457200" y="1646237"/>
            <a:ext cx="5915000" cy="2862883"/>
          </a:xfrm>
        </p:spPr>
        <p:txBody>
          <a:bodyPr>
            <a:normAutofit/>
          </a:bodyPr>
          <a:lstStyle/>
          <a:p>
            <a:pPr lvl="0" indent="0">
              <a:buNone/>
            </a:pPr>
            <a:r>
              <a:rPr lang="en-AU" sz="1900" dirty="0" smtClean="0"/>
              <a:t>The British Invasion helped revitalise popular music, and folk rock added a new dimension. Both styles demonstrated the growing diversification of popular music.</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Ltd 2014 MUSIC07SL00066 www.nelsonnet.com.au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16</a:t>
            </a:fld>
            <a:endParaRPr lang="en-US"/>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2624</TotalTime>
  <Words>890</Words>
  <Application>Microsoft Office PowerPoint</Application>
  <PresentationFormat>On-screen Show (4:3)</PresentationFormat>
  <Paragraphs>90</Paragraphs>
  <Slides>16</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Arial</vt:lpstr>
      <vt:lpstr>Calibri</vt:lpstr>
      <vt:lpstr>Helvetica</vt:lpstr>
      <vt:lpstr>Rockwell</vt:lpstr>
      <vt:lpstr>Times New Roman</vt:lpstr>
      <vt:lpstr>Wingdings 2</vt:lpstr>
      <vt:lpstr>Conception personnalisée</vt:lpstr>
      <vt:lpstr>Foundry</vt:lpstr>
      <vt:lpstr>Chapters 3 and 4</vt:lpstr>
      <vt:lpstr>The Beatles</vt:lpstr>
      <vt:lpstr>The British Invasion</vt:lpstr>
      <vt:lpstr>The Easybeats</vt:lpstr>
      <vt:lpstr>The American response</vt:lpstr>
      <vt:lpstr>The Beatles’ later music</vt:lpstr>
      <vt:lpstr>The Beatles – solo careers</vt:lpstr>
      <vt:lpstr>Folk protest music</vt:lpstr>
      <vt:lpstr>Bob Dylan</vt:lpstr>
      <vt:lpstr>Simon and Garfunkel</vt:lpstr>
      <vt:lpstr>Folk rock</vt:lpstr>
      <vt:lpstr>American Pie</vt:lpstr>
      <vt:lpstr>Australian folk music</vt:lpstr>
      <vt:lpstr>Australian songwriters</vt:lpstr>
      <vt:lpstr>Psychedelic rock</vt:lpstr>
      <vt:lpstr>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 Simple Banner</dc:title>
  <dc:creator>Showeet.com</dc:creator>
  <dc:description>Free template released by Showeet.com</dc:description>
  <cp:lastModifiedBy>Tomlin, Simon</cp:lastModifiedBy>
  <cp:revision>26</cp:revision>
  <dcterms:created xsi:type="dcterms:W3CDTF">2011-07-08T11:03:43Z</dcterms:created>
  <dcterms:modified xsi:type="dcterms:W3CDTF">2015-03-04T23:11:49Z</dcterms:modified>
  <cp:category>Templates</cp:category>
</cp:coreProperties>
</file>